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3"/>
  </p:sldMasterIdLst>
  <p:notesMasterIdLst>
    <p:notesMasterId r:id="rId37"/>
  </p:notesMasterIdLst>
  <p:handoutMasterIdLst>
    <p:handoutMasterId r:id="rId38"/>
  </p:handoutMasterIdLst>
  <p:sldIdLst>
    <p:sldId id="314" r:id="rId4"/>
    <p:sldId id="426" r:id="rId5"/>
    <p:sldId id="425" r:id="rId6"/>
    <p:sldId id="349" r:id="rId7"/>
    <p:sldId id="371" r:id="rId8"/>
    <p:sldId id="424" r:id="rId9"/>
    <p:sldId id="375" r:id="rId10"/>
    <p:sldId id="376" r:id="rId11"/>
    <p:sldId id="377" r:id="rId12"/>
    <p:sldId id="378" r:id="rId13"/>
    <p:sldId id="380" r:id="rId14"/>
    <p:sldId id="381" r:id="rId15"/>
    <p:sldId id="385" r:id="rId16"/>
    <p:sldId id="366" r:id="rId17"/>
    <p:sldId id="321" r:id="rId18"/>
    <p:sldId id="383" r:id="rId19"/>
    <p:sldId id="374" r:id="rId20"/>
    <p:sldId id="350" r:id="rId21"/>
    <p:sldId id="364" r:id="rId22"/>
    <p:sldId id="365" r:id="rId23"/>
    <p:sldId id="369" r:id="rId24"/>
    <p:sldId id="323" r:id="rId25"/>
    <p:sldId id="325" r:id="rId26"/>
    <p:sldId id="330" r:id="rId27"/>
    <p:sldId id="334" r:id="rId28"/>
    <p:sldId id="367" r:id="rId29"/>
    <p:sldId id="331" r:id="rId30"/>
    <p:sldId id="332" r:id="rId31"/>
    <p:sldId id="368" r:id="rId32"/>
    <p:sldId id="337" r:id="rId33"/>
    <p:sldId id="326" r:id="rId34"/>
    <p:sldId id="338" r:id="rId35"/>
    <p:sldId id="360" r:id="rId36"/>
  </p:sldIdLst>
  <p:sldSz cx="12192000" cy="6858000"/>
  <p:notesSz cx="6858000" cy="9144000"/>
  <p:defaultTextStyle>
    <a:defPPr>
      <a:defRPr lang="de-DE"/>
    </a:defPPr>
    <a:lvl1pPr algn="l" rtl="0" eaLnBrk="0" fontAlgn="base" hangingPunct="0">
      <a:spcBef>
        <a:spcPct val="0"/>
      </a:spcBef>
      <a:spcAft>
        <a:spcPct val="0"/>
      </a:spcAft>
      <a:defRPr sz="1600" kern="1200">
        <a:solidFill>
          <a:srgbClr val="120C80"/>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600" kern="1200">
        <a:solidFill>
          <a:srgbClr val="120C80"/>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600" kern="1200">
        <a:solidFill>
          <a:srgbClr val="120C80"/>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600" kern="1200">
        <a:solidFill>
          <a:srgbClr val="120C80"/>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600" kern="1200">
        <a:solidFill>
          <a:srgbClr val="120C80"/>
        </a:solidFill>
        <a:latin typeface="Arial" panose="020B0604020202020204" pitchFamily="34" charset="0"/>
        <a:ea typeface="+mn-ea"/>
        <a:cs typeface="Arial" panose="020B0604020202020204" pitchFamily="34" charset="0"/>
      </a:defRPr>
    </a:lvl5pPr>
    <a:lvl6pPr marL="2286000" algn="l" defTabSz="914400" rtl="0" eaLnBrk="1" latinLnBrk="0" hangingPunct="1">
      <a:defRPr sz="1600" kern="1200">
        <a:solidFill>
          <a:srgbClr val="120C80"/>
        </a:solidFill>
        <a:latin typeface="Arial" panose="020B0604020202020204" pitchFamily="34" charset="0"/>
        <a:ea typeface="+mn-ea"/>
        <a:cs typeface="Arial" panose="020B0604020202020204" pitchFamily="34" charset="0"/>
      </a:defRPr>
    </a:lvl6pPr>
    <a:lvl7pPr marL="2743200" algn="l" defTabSz="914400" rtl="0" eaLnBrk="1" latinLnBrk="0" hangingPunct="1">
      <a:defRPr sz="1600" kern="1200">
        <a:solidFill>
          <a:srgbClr val="120C80"/>
        </a:solidFill>
        <a:latin typeface="Arial" panose="020B0604020202020204" pitchFamily="34" charset="0"/>
        <a:ea typeface="+mn-ea"/>
        <a:cs typeface="Arial" panose="020B0604020202020204" pitchFamily="34" charset="0"/>
      </a:defRPr>
    </a:lvl7pPr>
    <a:lvl8pPr marL="3200400" algn="l" defTabSz="914400" rtl="0" eaLnBrk="1" latinLnBrk="0" hangingPunct="1">
      <a:defRPr sz="1600" kern="1200">
        <a:solidFill>
          <a:srgbClr val="120C80"/>
        </a:solidFill>
        <a:latin typeface="Arial" panose="020B0604020202020204" pitchFamily="34" charset="0"/>
        <a:ea typeface="+mn-ea"/>
        <a:cs typeface="Arial" panose="020B0604020202020204" pitchFamily="34" charset="0"/>
      </a:defRPr>
    </a:lvl8pPr>
    <a:lvl9pPr marL="3657600" algn="l" defTabSz="914400" rtl="0" eaLnBrk="1" latinLnBrk="0" hangingPunct="1">
      <a:defRPr sz="1600" kern="1200">
        <a:solidFill>
          <a:srgbClr val="120C80"/>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C80"/>
    <a:srgbClr val="00376F"/>
    <a:srgbClr val="91100E"/>
    <a:srgbClr val="5E676E"/>
    <a:srgbClr val="C91330"/>
    <a:srgbClr val="FFE79D"/>
    <a:srgbClr val="ED6A50"/>
    <a:srgbClr val="F9E300"/>
    <a:srgbClr val="E3FF00"/>
    <a:srgbClr val="4F6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ittlere Formatvorlage 2 - Akz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320" autoAdjust="0"/>
  </p:normalViewPr>
  <p:slideViewPr>
    <p:cSldViewPr snapToGrid="0">
      <p:cViewPr varScale="1">
        <p:scale>
          <a:sx n="60" d="100"/>
          <a:sy n="60" d="100"/>
        </p:scale>
        <p:origin x="648" y="5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94DDB95-9110-49C7-9D00-DE752580CD7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charset="0"/>
                <a:cs typeface="Arial" charset="0"/>
              </a:defRPr>
            </a:lvl1pPr>
          </a:lstStyle>
          <a:p>
            <a:pPr>
              <a:defRPr/>
            </a:pPr>
            <a:endParaRPr lang="en-US"/>
          </a:p>
        </p:txBody>
      </p:sp>
      <p:sp>
        <p:nvSpPr>
          <p:cNvPr id="11267" name="Rectangle 3">
            <a:extLst>
              <a:ext uri="{FF2B5EF4-FFF2-40B4-BE49-F238E27FC236}">
                <a16:creationId xmlns:a16="http://schemas.microsoft.com/office/drawing/2014/main" id="{0E93738F-46BC-4330-B613-4C94BEDEF2AA}"/>
              </a:ext>
            </a:extLst>
          </p:cNvPr>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cs typeface="Arial" charset="0"/>
              </a:defRPr>
            </a:lvl1pPr>
          </a:lstStyle>
          <a:p>
            <a:pPr>
              <a:defRPr/>
            </a:pPr>
            <a:endParaRPr lang="en-US"/>
          </a:p>
        </p:txBody>
      </p:sp>
      <p:sp>
        <p:nvSpPr>
          <p:cNvPr id="11268" name="Rectangle 4">
            <a:extLst>
              <a:ext uri="{FF2B5EF4-FFF2-40B4-BE49-F238E27FC236}">
                <a16:creationId xmlns:a16="http://schemas.microsoft.com/office/drawing/2014/main" id="{F796A944-C12F-4BF4-A69A-0C008A8C2858}"/>
              </a:ext>
            </a:extLst>
          </p:cNvPr>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charset="0"/>
                <a:cs typeface="Arial" charset="0"/>
              </a:defRPr>
            </a:lvl1pPr>
          </a:lstStyle>
          <a:p>
            <a:pPr>
              <a:defRPr/>
            </a:pPr>
            <a:endParaRPr lang="en-US"/>
          </a:p>
        </p:txBody>
      </p:sp>
      <p:sp>
        <p:nvSpPr>
          <p:cNvPr id="11269" name="Rectangle 5">
            <a:extLst>
              <a:ext uri="{FF2B5EF4-FFF2-40B4-BE49-F238E27FC236}">
                <a16:creationId xmlns:a16="http://schemas.microsoft.com/office/drawing/2014/main" id="{5CCFA6AD-3184-4D20-ADD5-106C66D59441}"/>
              </a:ext>
            </a:extLst>
          </p:cNvPr>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solidFill>
                  <a:schemeClr val="tx1"/>
                </a:solidFill>
              </a:defRPr>
            </a:lvl1pPr>
          </a:lstStyle>
          <a:p>
            <a:pPr>
              <a:defRPr/>
            </a:pPr>
            <a:fld id="{F01DF58F-2A57-452A-958D-23C67E78F907}" type="slidenum">
              <a:rPr lang="de-DE" altLang="en-US"/>
              <a:pPr>
                <a:defRPr/>
              </a:pPr>
              <a:t>‹Nr.›</a:t>
            </a:fld>
            <a:endParaRPr lang="de-DE"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7DDC6B2-BAE9-4F15-BA17-0988F2AC4C6B}"/>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3" name="Datumsplatzhalter 2">
            <a:extLst>
              <a:ext uri="{FF2B5EF4-FFF2-40B4-BE49-F238E27FC236}">
                <a16:creationId xmlns:a16="http://schemas.microsoft.com/office/drawing/2014/main" id="{E72D93E0-79D8-4A1A-94C8-E2FAFFFE15E7}"/>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fld id="{C4BA1F97-1BE7-4EFA-9D91-E765E6F6BC0D}" type="datetimeFigureOut">
              <a:rPr lang="en-US"/>
              <a:pPr>
                <a:defRPr/>
              </a:pPr>
              <a:t>8/29/2023</a:t>
            </a:fld>
            <a:endParaRPr lang="en-US"/>
          </a:p>
        </p:txBody>
      </p:sp>
      <p:sp>
        <p:nvSpPr>
          <p:cNvPr id="4" name="Folienbildplatzhalter 3">
            <a:extLst>
              <a:ext uri="{FF2B5EF4-FFF2-40B4-BE49-F238E27FC236}">
                <a16:creationId xmlns:a16="http://schemas.microsoft.com/office/drawing/2014/main" id="{C0472C7B-0169-4D84-989F-CCC06BAE6D00}"/>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izenplatzhalter 4">
            <a:extLst>
              <a:ext uri="{FF2B5EF4-FFF2-40B4-BE49-F238E27FC236}">
                <a16:creationId xmlns:a16="http://schemas.microsoft.com/office/drawing/2014/main" id="{B7BFA9F0-B57E-48A0-8F1A-E7AD8BE8E975}"/>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en-US" noProof="0"/>
          </a:p>
        </p:txBody>
      </p:sp>
      <p:sp>
        <p:nvSpPr>
          <p:cNvPr id="6" name="Fußzeilenplatzhalter 5">
            <a:extLst>
              <a:ext uri="{FF2B5EF4-FFF2-40B4-BE49-F238E27FC236}">
                <a16:creationId xmlns:a16="http://schemas.microsoft.com/office/drawing/2014/main" id="{06AC7A05-627B-407F-AB8B-2DEA46ACF379}"/>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US"/>
          </a:p>
        </p:txBody>
      </p:sp>
      <p:sp>
        <p:nvSpPr>
          <p:cNvPr id="7" name="Foliennummernplatzhalter 6">
            <a:extLst>
              <a:ext uri="{FF2B5EF4-FFF2-40B4-BE49-F238E27FC236}">
                <a16:creationId xmlns:a16="http://schemas.microsoft.com/office/drawing/2014/main" id="{F4335BE4-0B65-4095-A55D-040C4721ECB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3AB06A50-7B57-4553-B2BC-E857236DEF86}" type="slidenum">
              <a:rPr lang="en-US" altLang="en-US"/>
              <a:pPr>
                <a:defRPr/>
              </a:pPr>
              <a:t>‹Nr.›</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co-sim and intermediate output notebooks</a:t>
            </a:r>
          </a:p>
        </p:txBody>
      </p:sp>
      <p:sp>
        <p:nvSpPr>
          <p:cNvPr id="4" name="Slide Number Placeholder 3"/>
          <p:cNvSpPr>
            <a:spLocks noGrp="1"/>
          </p:cNvSpPr>
          <p:nvPr>
            <p:ph type="sldNum" sz="quarter" idx="5"/>
          </p:nvPr>
        </p:nvSpPr>
        <p:spPr/>
        <p:txBody>
          <a:bodyPr/>
          <a:lstStyle/>
          <a:p>
            <a:pPr>
              <a:defRPr/>
            </a:pPr>
            <a:fld id="{3AB06A50-7B57-4553-B2BC-E857236DEF86}" type="slidenum">
              <a:rPr lang="en-US" altLang="en-US" smtClean="0"/>
              <a:pPr>
                <a:defRPr/>
              </a:pPr>
              <a:t>14</a:t>
            </a:fld>
            <a:endParaRPr lang="en-US" altLang="en-US"/>
          </a:p>
        </p:txBody>
      </p:sp>
    </p:spTree>
    <p:extLst>
      <p:ext uri="{BB962C8B-B14F-4D97-AF65-F5344CB8AC3E}">
        <p14:creationId xmlns:p14="http://schemas.microsoft.com/office/powerpoint/2010/main" val="1403980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necessary for collaborative development of complex system controllers</a:t>
            </a:r>
          </a:p>
        </p:txBody>
      </p:sp>
      <p:sp>
        <p:nvSpPr>
          <p:cNvPr id="4" name="Slide Number Placeholder 3"/>
          <p:cNvSpPr>
            <a:spLocks noGrp="1"/>
          </p:cNvSpPr>
          <p:nvPr>
            <p:ph type="sldNum" sz="quarter" idx="5"/>
          </p:nvPr>
        </p:nvSpPr>
        <p:spPr/>
        <p:txBody>
          <a:bodyPr/>
          <a:lstStyle/>
          <a:p>
            <a:pPr>
              <a:defRPr/>
            </a:pPr>
            <a:fld id="{3AB06A50-7B57-4553-B2BC-E857236DEF86}" type="slidenum">
              <a:rPr lang="en-US" altLang="en-US" smtClean="0"/>
              <a:pPr>
                <a:defRPr/>
              </a:pPr>
              <a:t>15</a:t>
            </a:fld>
            <a:endParaRPr lang="en-US" altLang="en-US"/>
          </a:p>
        </p:txBody>
      </p:sp>
    </p:spTree>
    <p:extLst>
      <p:ext uri="{BB962C8B-B14F-4D97-AF65-F5344CB8AC3E}">
        <p14:creationId xmlns:p14="http://schemas.microsoft.com/office/powerpoint/2010/main" val="1462896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these data types are used in real ECUs, having them in FMI enables realistic </a:t>
            </a:r>
            <a:r>
              <a:rPr lang="en-US" dirty="0" err="1"/>
              <a:t>vECUs</a:t>
            </a:r>
            <a:endParaRPr lang="en-US" dirty="0"/>
          </a:p>
          <a:p>
            <a:r>
              <a:rPr lang="en-US" dirty="0"/>
              <a:t>Also: binary data for video, Lidar, radar, </a:t>
            </a:r>
            <a:r>
              <a:rPr lang="en-US" dirty="0" err="1"/>
              <a:t>whever</a:t>
            </a:r>
            <a:r>
              <a:rPr lang="en-US" dirty="0"/>
              <a:t> you want Modelica channel: tool demos</a:t>
            </a:r>
          </a:p>
        </p:txBody>
      </p:sp>
      <p:sp>
        <p:nvSpPr>
          <p:cNvPr id="4" name="Slide Number Placeholder 3"/>
          <p:cNvSpPr>
            <a:spLocks noGrp="1"/>
          </p:cNvSpPr>
          <p:nvPr>
            <p:ph type="sldNum" sz="quarter" idx="5"/>
          </p:nvPr>
        </p:nvSpPr>
        <p:spPr/>
        <p:txBody>
          <a:bodyPr/>
          <a:lstStyle/>
          <a:p>
            <a:pPr>
              <a:defRPr/>
            </a:pPr>
            <a:fld id="{3AB06A50-7B57-4553-B2BC-E857236DEF86}" type="slidenum">
              <a:rPr lang="en-US" altLang="en-US" smtClean="0"/>
              <a:pPr>
                <a:defRPr/>
              </a:pPr>
              <a:t>22</a:t>
            </a:fld>
            <a:endParaRPr lang="en-US" altLang="en-US"/>
          </a:p>
        </p:txBody>
      </p:sp>
    </p:spTree>
    <p:extLst>
      <p:ext uri="{BB962C8B-B14F-4D97-AF65-F5344CB8AC3E}">
        <p14:creationId xmlns:p14="http://schemas.microsoft.com/office/powerpoint/2010/main" val="346797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build UIs that reflect the structure of  the physical system, or as in Modelica</a:t>
            </a:r>
          </a:p>
        </p:txBody>
      </p:sp>
      <p:sp>
        <p:nvSpPr>
          <p:cNvPr id="4" name="Slide Number Placeholder 3"/>
          <p:cNvSpPr>
            <a:spLocks noGrp="1"/>
          </p:cNvSpPr>
          <p:nvPr>
            <p:ph type="sldNum" sz="quarter" idx="5"/>
          </p:nvPr>
        </p:nvSpPr>
        <p:spPr/>
        <p:txBody>
          <a:bodyPr/>
          <a:lstStyle/>
          <a:p>
            <a:pPr>
              <a:defRPr/>
            </a:pPr>
            <a:fld id="{3AB06A50-7B57-4553-B2BC-E857236DEF86}" type="slidenum">
              <a:rPr lang="en-US" altLang="en-US" smtClean="0"/>
              <a:pPr>
                <a:defRPr/>
              </a:pPr>
              <a:t>24</a:t>
            </a:fld>
            <a:endParaRPr lang="en-US" altLang="en-US"/>
          </a:p>
        </p:txBody>
      </p:sp>
    </p:spTree>
    <p:extLst>
      <p:ext uri="{BB962C8B-B14F-4D97-AF65-F5344CB8AC3E}">
        <p14:creationId xmlns:p14="http://schemas.microsoft.com/office/powerpoint/2010/main" val="184912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available. Not necessarily important to show.</a:t>
            </a:r>
          </a:p>
        </p:txBody>
      </p:sp>
      <p:sp>
        <p:nvSpPr>
          <p:cNvPr id="4" name="Slide Number Placeholder 3"/>
          <p:cNvSpPr>
            <a:spLocks noGrp="1"/>
          </p:cNvSpPr>
          <p:nvPr>
            <p:ph type="sldNum" sz="quarter" idx="5"/>
          </p:nvPr>
        </p:nvSpPr>
        <p:spPr/>
        <p:txBody>
          <a:bodyPr/>
          <a:lstStyle/>
          <a:p>
            <a:pPr>
              <a:defRPr/>
            </a:pPr>
            <a:fld id="{3AB06A50-7B57-4553-B2BC-E857236DEF86}" type="slidenum">
              <a:rPr lang="en-US" altLang="en-US" smtClean="0"/>
              <a:pPr>
                <a:defRPr/>
              </a:pPr>
              <a:t>30</a:t>
            </a:fld>
            <a:endParaRPr lang="en-US" altLang="en-US"/>
          </a:p>
        </p:txBody>
      </p:sp>
    </p:spTree>
    <p:extLst>
      <p:ext uri="{BB962C8B-B14F-4D97-AF65-F5344CB8AC3E}">
        <p14:creationId xmlns:p14="http://schemas.microsoft.com/office/powerpoint/2010/main" val="2666995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4F8991D-8E07-4CE6-801D-D42CAD1C25D1}"/>
              </a:ext>
            </a:extLst>
          </p:cNvPr>
          <p:cNvSpPr>
            <a:spLocks noChangeArrowheads="1"/>
          </p:cNvSpPr>
          <p:nvPr userDrawn="1"/>
        </p:nvSpPr>
        <p:spPr bwMode="auto">
          <a:xfrm>
            <a:off x="4190534" y="6365875"/>
            <a:ext cx="3810931"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36000" bIns="46800">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algn="ctr">
              <a:spcBef>
                <a:spcPct val="50000"/>
              </a:spcBef>
              <a:defRPr/>
            </a:pPr>
            <a:r>
              <a:rPr lang="en-US" altLang="en-US" sz="1000" dirty="0">
                <a:solidFill>
                  <a:srgbClr val="5E676E"/>
                </a:solidFill>
              </a:rPr>
              <a:t>© 2023 FMI Modelica Association Project | www.fmi-standard.org</a:t>
            </a:r>
          </a:p>
        </p:txBody>
      </p:sp>
      <p:sp>
        <p:nvSpPr>
          <p:cNvPr id="5123" name="Rectangle 3"/>
          <p:cNvSpPr>
            <a:spLocks noGrp="1" noChangeArrowheads="1"/>
          </p:cNvSpPr>
          <p:nvPr>
            <p:ph type="ctrTitle"/>
          </p:nvPr>
        </p:nvSpPr>
        <p:spPr>
          <a:xfrm>
            <a:off x="1301539" y="3448808"/>
            <a:ext cx="9755716" cy="511442"/>
          </a:xfrm>
        </p:spPr>
        <p:txBody>
          <a:bodyPr bIns="43200">
            <a:spAutoFit/>
          </a:bodyPr>
          <a:lstStyle>
            <a:lvl1pPr algn="ctr">
              <a:defRPr lang="de-DE" sz="3200" b="1" dirty="0">
                <a:solidFill>
                  <a:srgbClr val="C00000"/>
                </a:solidFill>
                <a:latin typeface="+mj-lt"/>
                <a:ea typeface="+mj-ea"/>
                <a:cs typeface="+mj-cs"/>
              </a:defRPr>
            </a:lvl1pPr>
          </a:lstStyle>
          <a:p>
            <a:pPr lvl="0"/>
            <a:r>
              <a:rPr lang="de-DE"/>
              <a:t>Mastertitelformat bearbeiten</a:t>
            </a:r>
            <a:endParaRPr lang="de-DE" dirty="0"/>
          </a:p>
        </p:txBody>
      </p:sp>
      <p:sp>
        <p:nvSpPr>
          <p:cNvPr id="5124" name="Rectangle 4"/>
          <p:cNvSpPr>
            <a:spLocks noGrp="1" noChangeArrowheads="1"/>
          </p:cNvSpPr>
          <p:nvPr>
            <p:ph type="subTitle" idx="1"/>
          </p:nvPr>
        </p:nvSpPr>
        <p:spPr>
          <a:xfrm>
            <a:off x="1301539" y="4760007"/>
            <a:ext cx="9755716" cy="1256510"/>
          </a:xfrm>
        </p:spPr>
        <p:txBody>
          <a:bodyPr/>
          <a:lstStyle>
            <a:lvl1pPr>
              <a:lnSpc>
                <a:spcPct val="95000"/>
              </a:lnSpc>
              <a:spcAft>
                <a:spcPct val="0"/>
              </a:spcAft>
              <a:defRPr lang="de-DE" sz="1800" kern="1200" baseline="0" dirty="0">
                <a:solidFill>
                  <a:srgbClr val="5E676E"/>
                </a:solidFill>
                <a:latin typeface="Arial" charset="0"/>
                <a:ea typeface="+mn-ea"/>
                <a:cs typeface="Arial" charset="0"/>
              </a:defRPr>
            </a:lvl1pPr>
          </a:lstStyle>
          <a:p>
            <a:r>
              <a:rPr lang="de-DE"/>
              <a:t>Master-Untertitelformat bearbeiten</a:t>
            </a:r>
            <a:endParaRPr lang="de-DE" dirty="0"/>
          </a:p>
        </p:txBody>
      </p:sp>
      <p:pic>
        <p:nvPicPr>
          <p:cNvPr id="3" name="Grafik 2">
            <a:extLst>
              <a:ext uri="{FF2B5EF4-FFF2-40B4-BE49-F238E27FC236}">
                <a16:creationId xmlns:a16="http://schemas.microsoft.com/office/drawing/2014/main" id="{CC886034-1211-45CD-971F-790844FF58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3857" y="784058"/>
            <a:ext cx="4831080" cy="1700784"/>
          </a:xfrm>
          <a:prstGeom prst="rect">
            <a:avLst/>
          </a:prstGeom>
        </p:spPr>
      </p:pic>
      <p:pic>
        <p:nvPicPr>
          <p:cNvPr id="8" name="Grafik 7">
            <a:extLst>
              <a:ext uri="{FF2B5EF4-FFF2-40B4-BE49-F238E27FC236}">
                <a16:creationId xmlns:a16="http://schemas.microsoft.com/office/drawing/2014/main" id="{567A0470-3E52-49B6-AC24-42ABC47AC5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5104" y="6234354"/>
            <a:ext cx="1075060" cy="511443"/>
          </a:xfrm>
          <a:prstGeom prst="rect">
            <a:avLst/>
          </a:prstGeom>
        </p:spPr>
      </p:pic>
    </p:spTree>
    <p:extLst>
      <p:ext uri="{BB962C8B-B14F-4D97-AF65-F5344CB8AC3E}">
        <p14:creationId xmlns:p14="http://schemas.microsoft.com/office/powerpoint/2010/main" val="356863244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64119" y="1461331"/>
            <a:ext cx="11003744" cy="4760007"/>
          </a:xfrm>
        </p:spPr>
        <p:txBody>
          <a:bodyPr/>
          <a:lstStyle>
            <a:lvl1pPr marL="0" indent="0">
              <a:buFont typeface="Arial" panose="020B0604020202020204" pitchFamily="34" charset="0"/>
              <a:buNone/>
              <a:defRPr/>
            </a:lvl1pPr>
            <a:lvl3pPr>
              <a:defRPr sz="1800"/>
            </a:lvl3pPr>
            <a:lvl4pPr>
              <a:defRPr sz="1600"/>
            </a:lvl4pPr>
            <a:lvl5pPr>
              <a:defRPr sz="16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fr-FR" dirty="0"/>
          </a:p>
        </p:txBody>
      </p:sp>
      <p:sp>
        <p:nvSpPr>
          <p:cNvPr id="4" name="Titel 3"/>
          <p:cNvSpPr>
            <a:spLocks noGrp="1"/>
          </p:cNvSpPr>
          <p:nvPr>
            <p:ph type="title"/>
          </p:nvPr>
        </p:nvSpPr>
        <p:spPr/>
        <p:txBody>
          <a:bodyPr/>
          <a:lstStyle/>
          <a:p>
            <a:r>
              <a:rPr lang="de-DE"/>
              <a:t>Mastertitelformat bearbeiten</a:t>
            </a:r>
            <a:endParaRPr lang="en-US"/>
          </a:p>
        </p:txBody>
      </p:sp>
    </p:spTree>
    <p:extLst>
      <p:ext uri="{BB962C8B-B14F-4D97-AF65-F5344CB8AC3E}">
        <p14:creationId xmlns:p14="http://schemas.microsoft.com/office/powerpoint/2010/main" val="8906132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fr-FR"/>
          </a:p>
        </p:txBody>
      </p:sp>
      <p:sp>
        <p:nvSpPr>
          <p:cNvPr id="3" name="Content Placeholder 2"/>
          <p:cNvSpPr>
            <a:spLocks noGrp="1"/>
          </p:cNvSpPr>
          <p:nvPr>
            <p:ph sz="half" idx="1"/>
          </p:nvPr>
        </p:nvSpPr>
        <p:spPr>
          <a:xfrm>
            <a:off x="623392" y="1497013"/>
            <a:ext cx="5371008" cy="451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FR" dirty="0"/>
          </a:p>
        </p:txBody>
      </p:sp>
      <p:sp>
        <p:nvSpPr>
          <p:cNvPr id="4" name="Content Placeholder 3"/>
          <p:cNvSpPr>
            <a:spLocks noGrp="1"/>
          </p:cNvSpPr>
          <p:nvPr>
            <p:ph sz="half" idx="2"/>
          </p:nvPr>
        </p:nvSpPr>
        <p:spPr>
          <a:xfrm>
            <a:off x="6197601" y="1497013"/>
            <a:ext cx="5467351" cy="4513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fr-FR"/>
          </a:p>
        </p:txBody>
      </p:sp>
    </p:spTree>
    <p:extLst>
      <p:ext uri="{BB962C8B-B14F-4D97-AF65-F5344CB8AC3E}">
        <p14:creationId xmlns:p14="http://schemas.microsoft.com/office/powerpoint/2010/main" val="5480140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fr-FR"/>
          </a:p>
        </p:txBody>
      </p:sp>
    </p:spTree>
    <p:extLst>
      <p:ext uri="{BB962C8B-B14F-4D97-AF65-F5344CB8AC3E}">
        <p14:creationId xmlns:p14="http://schemas.microsoft.com/office/powerpoint/2010/main" val="235569913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4656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de-DE"/>
              <a:t>Mastertitelformat bearbeiten</a:t>
            </a:r>
            <a:endParaRPr lang="fr-F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fr-FR"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1866929715"/>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4">
            <a:extLst>
              <a:ext uri="{FF2B5EF4-FFF2-40B4-BE49-F238E27FC236}">
                <a16:creationId xmlns:a16="http://schemas.microsoft.com/office/drawing/2014/main" id="{4A481C86-0EB0-4659-8599-FB1BED336C7F}"/>
              </a:ext>
            </a:extLst>
          </p:cNvPr>
          <p:cNvSpPr>
            <a:spLocks noGrp="1" noChangeArrowheads="1"/>
          </p:cNvSpPr>
          <p:nvPr>
            <p:ph type="title"/>
          </p:nvPr>
        </p:nvSpPr>
        <p:spPr bwMode="auto">
          <a:xfrm>
            <a:off x="620184" y="703263"/>
            <a:ext cx="1104053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en-US" dirty="0"/>
              <a:t>Page master title</a:t>
            </a:r>
          </a:p>
        </p:txBody>
      </p:sp>
      <p:sp>
        <p:nvSpPr>
          <p:cNvPr id="1027" name="Rectangle 5">
            <a:extLst>
              <a:ext uri="{FF2B5EF4-FFF2-40B4-BE49-F238E27FC236}">
                <a16:creationId xmlns:a16="http://schemas.microsoft.com/office/drawing/2014/main" id="{3F7AA6AE-173C-471C-B562-46C348AAD67F}"/>
              </a:ext>
            </a:extLst>
          </p:cNvPr>
          <p:cNvSpPr>
            <a:spLocks noGrp="1" noChangeArrowheads="1"/>
          </p:cNvSpPr>
          <p:nvPr>
            <p:ph type="body" idx="1"/>
          </p:nvPr>
        </p:nvSpPr>
        <p:spPr bwMode="auto">
          <a:xfrm>
            <a:off x="620184" y="1470819"/>
            <a:ext cx="11040533"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dirty="0"/>
              <a:t>Mastertextformat bearbeiten</a:t>
            </a:r>
          </a:p>
          <a:p>
            <a:pPr lvl="1"/>
            <a:r>
              <a:rPr lang="de-DE" altLang="en-US" dirty="0"/>
              <a:t>Zweite Ebene</a:t>
            </a:r>
          </a:p>
          <a:p>
            <a:pPr lvl="2"/>
            <a:r>
              <a:rPr lang="de-DE" altLang="en-US" dirty="0"/>
              <a:t>Dritte Ebene</a:t>
            </a:r>
          </a:p>
          <a:p>
            <a:pPr lvl="3"/>
            <a:r>
              <a:rPr lang="de-DE" altLang="en-US" dirty="0"/>
              <a:t>Vierte Ebene</a:t>
            </a:r>
          </a:p>
          <a:p>
            <a:pPr lvl="4"/>
            <a:r>
              <a:rPr lang="de-DE" altLang="en-US" dirty="0"/>
              <a:t>Fünfte Ebene</a:t>
            </a:r>
            <a:endParaRPr lang="en-US" altLang="en-US" dirty="0"/>
          </a:p>
        </p:txBody>
      </p:sp>
      <p:sp>
        <p:nvSpPr>
          <p:cNvPr id="1029" name="Rectangle 7">
            <a:extLst>
              <a:ext uri="{FF2B5EF4-FFF2-40B4-BE49-F238E27FC236}">
                <a16:creationId xmlns:a16="http://schemas.microsoft.com/office/drawing/2014/main" id="{803EADC3-11C7-4216-8817-8EA214D7F0B0}"/>
              </a:ext>
            </a:extLst>
          </p:cNvPr>
          <p:cNvSpPr>
            <a:spLocks noChangeArrowheads="1"/>
          </p:cNvSpPr>
          <p:nvPr userDrawn="1"/>
        </p:nvSpPr>
        <p:spPr bwMode="auto">
          <a:xfrm>
            <a:off x="512234" y="6391275"/>
            <a:ext cx="3810931"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36000" bIns="46800">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a:spcBef>
                <a:spcPct val="50000"/>
              </a:spcBef>
              <a:defRPr/>
            </a:pPr>
            <a:r>
              <a:rPr lang="en-US" altLang="en-US" sz="1000" dirty="0">
                <a:solidFill>
                  <a:srgbClr val="C00000"/>
                </a:solidFill>
              </a:rPr>
              <a:t>© 2023 FMI Modelica Association Project | www.fmi-standard.org</a:t>
            </a:r>
          </a:p>
        </p:txBody>
      </p:sp>
      <p:sp>
        <p:nvSpPr>
          <p:cNvPr id="1030" name="Rectangle 8">
            <a:extLst>
              <a:ext uri="{FF2B5EF4-FFF2-40B4-BE49-F238E27FC236}">
                <a16:creationId xmlns:a16="http://schemas.microsoft.com/office/drawing/2014/main" id="{2C3C27CE-FEF9-4C65-AC15-1FD889E5B59C}"/>
              </a:ext>
            </a:extLst>
          </p:cNvPr>
          <p:cNvSpPr>
            <a:spLocks noChangeArrowheads="1"/>
          </p:cNvSpPr>
          <p:nvPr userDrawn="1"/>
        </p:nvSpPr>
        <p:spPr bwMode="auto">
          <a:xfrm>
            <a:off x="11288105" y="6391275"/>
            <a:ext cx="385313" cy="24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0000" tIns="46800" rIns="36000" bIns="46800">
            <a:spAutoFit/>
          </a:bodyPr>
          <a:lstStyle>
            <a:lvl1pPr eaLnBrk="0" hangingPunct="0">
              <a:defRPr sz="1600">
                <a:solidFill>
                  <a:srgbClr val="120C80"/>
                </a:solidFill>
                <a:latin typeface="Arial" panose="020B0604020202020204" pitchFamily="34" charset="0"/>
                <a:cs typeface="Arial" panose="020B0604020202020204" pitchFamily="34" charset="0"/>
              </a:defRPr>
            </a:lvl1pPr>
            <a:lvl2pPr marL="742950" indent="-285750" eaLnBrk="0" hangingPunct="0">
              <a:defRPr sz="1600">
                <a:solidFill>
                  <a:srgbClr val="120C80"/>
                </a:solidFill>
                <a:latin typeface="Arial" panose="020B0604020202020204" pitchFamily="34" charset="0"/>
                <a:cs typeface="Arial" panose="020B0604020202020204" pitchFamily="34" charset="0"/>
              </a:defRPr>
            </a:lvl2pPr>
            <a:lvl3pPr marL="1143000" indent="-228600" eaLnBrk="0" hangingPunct="0">
              <a:defRPr sz="1600">
                <a:solidFill>
                  <a:srgbClr val="120C80"/>
                </a:solidFill>
                <a:latin typeface="Arial" panose="020B0604020202020204" pitchFamily="34" charset="0"/>
                <a:cs typeface="Arial" panose="020B0604020202020204" pitchFamily="34" charset="0"/>
              </a:defRPr>
            </a:lvl3pPr>
            <a:lvl4pPr marL="1600200" indent="-228600" eaLnBrk="0" hangingPunct="0">
              <a:defRPr sz="1600">
                <a:solidFill>
                  <a:srgbClr val="120C80"/>
                </a:solidFill>
                <a:latin typeface="Arial" panose="020B0604020202020204" pitchFamily="34" charset="0"/>
                <a:cs typeface="Arial" panose="020B0604020202020204" pitchFamily="34" charset="0"/>
              </a:defRPr>
            </a:lvl4pPr>
            <a:lvl5pPr marL="2057400" indent="-228600" eaLnBrk="0" hangingPunct="0">
              <a:defRPr sz="1600">
                <a:solidFill>
                  <a:srgbClr val="120C8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600">
                <a:solidFill>
                  <a:srgbClr val="120C8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600">
                <a:solidFill>
                  <a:srgbClr val="120C8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600">
                <a:solidFill>
                  <a:srgbClr val="120C8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600">
                <a:solidFill>
                  <a:srgbClr val="120C80"/>
                </a:solidFill>
                <a:latin typeface="Arial" panose="020B0604020202020204" pitchFamily="34" charset="0"/>
                <a:cs typeface="Arial" panose="020B0604020202020204" pitchFamily="34" charset="0"/>
              </a:defRPr>
            </a:lvl9pPr>
          </a:lstStyle>
          <a:p>
            <a:pPr algn="r">
              <a:spcBef>
                <a:spcPct val="50000"/>
              </a:spcBef>
              <a:defRPr/>
            </a:pPr>
            <a:fld id="{60E12587-5785-4F82-9271-E67CE8CC889B}" type="slidenum">
              <a:rPr lang="de-DE" altLang="en-US" sz="1000" smtClean="0">
                <a:solidFill>
                  <a:srgbClr val="C00000"/>
                </a:solidFill>
              </a:rPr>
              <a:pPr algn="r">
                <a:spcBef>
                  <a:spcPct val="50000"/>
                </a:spcBef>
                <a:defRPr/>
              </a:pPr>
              <a:t>‹Nr.›</a:t>
            </a:fld>
            <a:endParaRPr lang="de-DE" altLang="en-US" sz="1000" dirty="0">
              <a:solidFill>
                <a:srgbClr val="C00000"/>
              </a:solidFill>
            </a:endParaRPr>
          </a:p>
        </p:txBody>
      </p:sp>
      <p:cxnSp>
        <p:nvCxnSpPr>
          <p:cNvPr id="2" name="Gerade Verbindung 17">
            <a:extLst>
              <a:ext uri="{FF2B5EF4-FFF2-40B4-BE49-F238E27FC236}">
                <a16:creationId xmlns:a16="http://schemas.microsoft.com/office/drawing/2014/main" id="{A54CB9AE-F6C2-4360-A3A1-E1284117E8CE}"/>
              </a:ext>
            </a:extLst>
          </p:cNvPr>
          <p:cNvCxnSpPr>
            <a:cxnSpLocks noChangeShapeType="1"/>
          </p:cNvCxnSpPr>
          <p:nvPr userDrawn="1"/>
        </p:nvCxnSpPr>
        <p:spPr bwMode="auto">
          <a:xfrm>
            <a:off x="624418" y="6342063"/>
            <a:ext cx="11025716" cy="0"/>
          </a:xfrm>
          <a:prstGeom prst="line">
            <a:avLst/>
          </a:prstGeom>
          <a:noFill/>
          <a:ln w="25400" algn="ctr">
            <a:solidFill>
              <a:srgbClr val="C91330"/>
            </a:solidFill>
            <a:round/>
            <a:headEnd/>
            <a:tailEnd/>
          </a:ln>
          <a:extLst>
            <a:ext uri="{909E8E84-426E-40DD-AFC4-6F175D3DCCD1}">
              <a14:hiddenFill xmlns:a14="http://schemas.microsoft.com/office/drawing/2010/main">
                <a:noFill/>
              </a14:hiddenFill>
            </a:ext>
          </a:extLst>
        </p:spPr>
      </p:cxnSp>
      <p:cxnSp>
        <p:nvCxnSpPr>
          <p:cNvPr id="1032" name="Gerade Verbindung 25">
            <a:extLst>
              <a:ext uri="{FF2B5EF4-FFF2-40B4-BE49-F238E27FC236}">
                <a16:creationId xmlns:a16="http://schemas.microsoft.com/office/drawing/2014/main" id="{03FE9DB0-6C5D-4F81-8FD9-76F0388817E0}"/>
              </a:ext>
            </a:extLst>
          </p:cNvPr>
          <p:cNvCxnSpPr>
            <a:cxnSpLocks noChangeShapeType="1"/>
          </p:cNvCxnSpPr>
          <p:nvPr userDrawn="1"/>
        </p:nvCxnSpPr>
        <p:spPr bwMode="auto">
          <a:xfrm>
            <a:off x="624417" y="595313"/>
            <a:ext cx="9514416" cy="0"/>
          </a:xfrm>
          <a:prstGeom prst="line">
            <a:avLst/>
          </a:prstGeom>
          <a:noFill/>
          <a:ln w="25400" algn="ctr">
            <a:solidFill>
              <a:srgbClr val="C91330"/>
            </a:solidFill>
            <a:round/>
            <a:headEnd/>
            <a:tailEnd/>
          </a:ln>
          <a:extLst>
            <a:ext uri="{909E8E84-426E-40DD-AFC4-6F175D3DCCD1}">
              <a14:hiddenFill xmlns:a14="http://schemas.microsoft.com/office/drawing/2010/main">
                <a:noFill/>
              </a14:hiddenFill>
            </a:ext>
          </a:extLst>
        </p:spPr>
      </p:cxnSp>
      <p:pic>
        <p:nvPicPr>
          <p:cNvPr id="4" name="Grafik 3">
            <a:extLst>
              <a:ext uri="{FF2B5EF4-FFF2-40B4-BE49-F238E27FC236}">
                <a16:creationId xmlns:a16="http://schemas.microsoft.com/office/drawing/2014/main" id="{6791679E-0829-41EF-8E10-9F455B579B8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373360" y="168844"/>
            <a:ext cx="1276774" cy="449489"/>
          </a:xfrm>
          <a:prstGeom prst="rect">
            <a:avLst/>
          </a:prstGeom>
        </p:spPr>
      </p:pic>
    </p:spTree>
  </p:cSld>
  <p:clrMap bg1="lt1" tx1="dk1" bg2="lt2" tx2="dk2" accent1="accent1" accent2="accent2" accent3="accent3" accent4="accent4" accent5="accent5" accent6="accent6" hlink="hlink" folHlink="folHlink"/>
  <p:sldLayoutIdLst>
    <p:sldLayoutId id="2147485373" r:id="rId1"/>
    <p:sldLayoutId id="2147485368" r:id="rId2"/>
    <p:sldLayoutId id="2147485369" r:id="rId3"/>
    <p:sldLayoutId id="2147485370" r:id="rId4"/>
    <p:sldLayoutId id="2147485371" r:id="rId5"/>
    <p:sldLayoutId id="2147485372" r:id="rId6"/>
  </p:sldLayoutIdLst>
  <p:transition/>
  <p:txStyles>
    <p:titleStyle>
      <a:lvl1pPr algn="l" rtl="0" eaLnBrk="1" fontAlgn="base" hangingPunct="1">
        <a:lnSpc>
          <a:spcPct val="95000"/>
        </a:lnSpc>
        <a:spcBef>
          <a:spcPct val="0"/>
        </a:spcBef>
        <a:spcAft>
          <a:spcPct val="0"/>
        </a:spcAft>
        <a:defRPr sz="2800" b="1">
          <a:solidFill>
            <a:srgbClr val="5E676E"/>
          </a:solidFill>
          <a:latin typeface="+mj-lt"/>
          <a:ea typeface="+mj-ea"/>
          <a:cs typeface="+mj-cs"/>
        </a:defRPr>
      </a:lvl1pPr>
      <a:lvl2pPr algn="l" rtl="0" eaLnBrk="1" fontAlgn="base" hangingPunct="1">
        <a:lnSpc>
          <a:spcPct val="95000"/>
        </a:lnSpc>
        <a:spcBef>
          <a:spcPct val="0"/>
        </a:spcBef>
        <a:spcAft>
          <a:spcPct val="0"/>
        </a:spcAft>
        <a:defRPr sz="2800" b="1">
          <a:solidFill>
            <a:schemeClr val="accent2"/>
          </a:solidFill>
          <a:latin typeface="Arial" charset="0"/>
        </a:defRPr>
      </a:lvl2pPr>
      <a:lvl3pPr algn="l" rtl="0" eaLnBrk="1" fontAlgn="base" hangingPunct="1">
        <a:lnSpc>
          <a:spcPct val="95000"/>
        </a:lnSpc>
        <a:spcBef>
          <a:spcPct val="0"/>
        </a:spcBef>
        <a:spcAft>
          <a:spcPct val="0"/>
        </a:spcAft>
        <a:defRPr sz="2800" b="1">
          <a:solidFill>
            <a:schemeClr val="accent2"/>
          </a:solidFill>
          <a:latin typeface="Arial" charset="0"/>
        </a:defRPr>
      </a:lvl3pPr>
      <a:lvl4pPr algn="l" rtl="0" eaLnBrk="1" fontAlgn="base" hangingPunct="1">
        <a:lnSpc>
          <a:spcPct val="95000"/>
        </a:lnSpc>
        <a:spcBef>
          <a:spcPct val="0"/>
        </a:spcBef>
        <a:spcAft>
          <a:spcPct val="0"/>
        </a:spcAft>
        <a:defRPr sz="2800" b="1">
          <a:solidFill>
            <a:schemeClr val="accent2"/>
          </a:solidFill>
          <a:latin typeface="Arial" charset="0"/>
        </a:defRPr>
      </a:lvl4pPr>
      <a:lvl5pPr algn="l" rtl="0" eaLnBrk="1" fontAlgn="base" hangingPunct="1">
        <a:lnSpc>
          <a:spcPct val="95000"/>
        </a:lnSpc>
        <a:spcBef>
          <a:spcPct val="0"/>
        </a:spcBef>
        <a:spcAft>
          <a:spcPct val="0"/>
        </a:spcAft>
        <a:defRPr sz="2800" b="1">
          <a:solidFill>
            <a:schemeClr val="accent2"/>
          </a:solidFill>
          <a:latin typeface="Arial" charset="0"/>
        </a:defRPr>
      </a:lvl5pPr>
      <a:lvl6pPr marL="457200" algn="l" rtl="0" eaLnBrk="1" fontAlgn="base" hangingPunct="1">
        <a:lnSpc>
          <a:spcPct val="95000"/>
        </a:lnSpc>
        <a:spcBef>
          <a:spcPct val="0"/>
        </a:spcBef>
        <a:spcAft>
          <a:spcPct val="0"/>
        </a:spcAft>
        <a:defRPr sz="2800" b="1">
          <a:solidFill>
            <a:schemeClr val="bg2"/>
          </a:solidFill>
          <a:latin typeface="Arial" charset="0"/>
        </a:defRPr>
      </a:lvl6pPr>
      <a:lvl7pPr marL="914400" algn="l" rtl="0" eaLnBrk="1" fontAlgn="base" hangingPunct="1">
        <a:lnSpc>
          <a:spcPct val="95000"/>
        </a:lnSpc>
        <a:spcBef>
          <a:spcPct val="0"/>
        </a:spcBef>
        <a:spcAft>
          <a:spcPct val="0"/>
        </a:spcAft>
        <a:defRPr sz="2800" b="1">
          <a:solidFill>
            <a:schemeClr val="bg2"/>
          </a:solidFill>
          <a:latin typeface="Arial" charset="0"/>
        </a:defRPr>
      </a:lvl7pPr>
      <a:lvl8pPr marL="1371600" algn="l" rtl="0" eaLnBrk="1" fontAlgn="base" hangingPunct="1">
        <a:lnSpc>
          <a:spcPct val="95000"/>
        </a:lnSpc>
        <a:spcBef>
          <a:spcPct val="0"/>
        </a:spcBef>
        <a:spcAft>
          <a:spcPct val="0"/>
        </a:spcAft>
        <a:defRPr sz="2800" b="1">
          <a:solidFill>
            <a:schemeClr val="bg2"/>
          </a:solidFill>
          <a:latin typeface="Arial" charset="0"/>
        </a:defRPr>
      </a:lvl8pPr>
      <a:lvl9pPr marL="1828800" algn="l" rtl="0" eaLnBrk="1" fontAlgn="base" hangingPunct="1">
        <a:lnSpc>
          <a:spcPct val="95000"/>
        </a:lnSpc>
        <a:spcBef>
          <a:spcPct val="0"/>
        </a:spcBef>
        <a:spcAft>
          <a:spcPct val="0"/>
        </a:spcAft>
        <a:defRPr sz="2800" b="1">
          <a:solidFill>
            <a:schemeClr val="bg2"/>
          </a:solidFill>
          <a:latin typeface="Arial" charset="0"/>
        </a:defRPr>
      </a:lvl9pPr>
    </p:titleStyle>
    <p:bodyStyle>
      <a:lvl1pPr marL="342900" indent="-342900" algn="l" rtl="0" eaLnBrk="1" fontAlgn="base" hangingPunct="1">
        <a:spcBef>
          <a:spcPct val="0"/>
        </a:spcBef>
        <a:spcAft>
          <a:spcPct val="30000"/>
        </a:spcAft>
        <a:buSzPct val="75000"/>
        <a:defRPr sz="2000">
          <a:solidFill>
            <a:srgbClr val="5E676E"/>
          </a:solidFill>
          <a:latin typeface="+mn-lt"/>
          <a:ea typeface="+mn-ea"/>
          <a:cs typeface="+mn-cs"/>
        </a:defRPr>
      </a:lvl1pPr>
      <a:lvl2pPr marL="265113" indent="-263525" algn="l" rtl="0" eaLnBrk="1" fontAlgn="base" hangingPunct="1">
        <a:spcBef>
          <a:spcPct val="0"/>
        </a:spcBef>
        <a:spcAft>
          <a:spcPct val="30000"/>
        </a:spcAft>
        <a:buClr>
          <a:srgbClr val="120C80"/>
        </a:buClr>
        <a:buSzPct val="100000"/>
        <a:buFont typeface="Wingdings" panose="05000000000000000000" pitchFamily="2" charset="2"/>
        <a:buChar char="§"/>
        <a:defRPr>
          <a:solidFill>
            <a:srgbClr val="5E676E"/>
          </a:solidFill>
          <a:latin typeface="+mn-lt"/>
        </a:defRPr>
      </a:lvl2pPr>
      <a:lvl3pPr marL="536575" indent="-265113" algn="l" rtl="0" eaLnBrk="1" fontAlgn="base" hangingPunct="1">
        <a:spcBef>
          <a:spcPct val="0"/>
        </a:spcBef>
        <a:spcAft>
          <a:spcPct val="30000"/>
        </a:spcAft>
        <a:buClr>
          <a:srgbClr val="120C80"/>
        </a:buClr>
        <a:buSzPct val="90000"/>
        <a:buFont typeface="Wingdings" panose="05000000000000000000" pitchFamily="2" charset="2"/>
        <a:buChar char="§"/>
        <a:defRPr sz="1800">
          <a:solidFill>
            <a:srgbClr val="5E676E"/>
          </a:solidFill>
          <a:latin typeface="+mn-lt"/>
        </a:defRPr>
      </a:lvl3pPr>
      <a:lvl4pPr marL="803275" indent="-265113" algn="l" defTabSz="896938" rtl="0" eaLnBrk="1" fontAlgn="base" hangingPunct="1">
        <a:spcBef>
          <a:spcPct val="0"/>
        </a:spcBef>
        <a:spcAft>
          <a:spcPct val="30000"/>
        </a:spcAft>
        <a:buClr>
          <a:schemeClr val="bg2"/>
        </a:buClr>
        <a:buSzPct val="85000"/>
        <a:buFont typeface="Wingdings" panose="05000000000000000000" pitchFamily="2" charset="2"/>
        <a:buChar char="§"/>
        <a:defRPr sz="1600">
          <a:solidFill>
            <a:srgbClr val="5E676E"/>
          </a:solidFill>
          <a:latin typeface="+mn-lt"/>
        </a:defRPr>
      </a:lvl4pPr>
      <a:lvl5pPr marL="982663" indent="-177800" algn="l" rtl="0" eaLnBrk="1" fontAlgn="base" hangingPunct="1">
        <a:spcBef>
          <a:spcPct val="0"/>
        </a:spcBef>
        <a:spcAft>
          <a:spcPct val="30000"/>
        </a:spcAft>
        <a:buClr>
          <a:schemeClr val="bg2"/>
        </a:buClr>
        <a:buSzPct val="75000"/>
        <a:buChar char="-"/>
        <a:defRPr sz="1600">
          <a:solidFill>
            <a:srgbClr val="5E676E"/>
          </a:solidFill>
          <a:latin typeface="+mn-lt"/>
        </a:defRPr>
      </a:lvl5pPr>
      <a:lvl6pPr marL="1533525" indent="-177800" algn="l" rtl="0" eaLnBrk="1" fontAlgn="base" hangingPunct="1">
        <a:spcBef>
          <a:spcPct val="0"/>
        </a:spcBef>
        <a:spcAft>
          <a:spcPct val="30000"/>
        </a:spcAft>
        <a:buClr>
          <a:schemeClr val="bg2"/>
        </a:buClr>
        <a:buSzPct val="75000"/>
        <a:buChar char="-"/>
        <a:defRPr sz="1400">
          <a:solidFill>
            <a:schemeClr val="tx1"/>
          </a:solidFill>
          <a:latin typeface="+mn-lt"/>
        </a:defRPr>
      </a:lvl6pPr>
      <a:lvl7pPr marL="1990725" indent="-177800" algn="l" rtl="0" eaLnBrk="1" fontAlgn="base" hangingPunct="1">
        <a:spcBef>
          <a:spcPct val="0"/>
        </a:spcBef>
        <a:spcAft>
          <a:spcPct val="30000"/>
        </a:spcAft>
        <a:buClr>
          <a:schemeClr val="bg2"/>
        </a:buClr>
        <a:buSzPct val="75000"/>
        <a:buChar char="-"/>
        <a:defRPr sz="1400">
          <a:solidFill>
            <a:schemeClr val="tx1"/>
          </a:solidFill>
          <a:latin typeface="+mn-lt"/>
        </a:defRPr>
      </a:lvl7pPr>
      <a:lvl8pPr marL="2447925" indent="-177800" algn="l" rtl="0" eaLnBrk="1" fontAlgn="base" hangingPunct="1">
        <a:spcBef>
          <a:spcPct val="0"/>
        </a:spcBef>
        <a:spcAft>
          <a:spcPct val="30000"/>
        </a:spcAft>
        <a:buClr>
          <a:schemeClr val="bg2"/>
        </a:buClr>
        <a:buSzPct val="75000"/>
        <a:buChar char="-"/>
        <a:defRPr sz="1400">
          <a:solidFill>
            <a:schemeClr val="tx1"/>
          </a:solidFill>
          <a:latin typeface="+mn-lt"/>
        </a:defRPr>
      </a:lvl8pPr>
      <a:lvl9pPr marL="2905125" indent="-177800" algn="l" rtl="0" eaLnBrk="1" fontAlgn="base" hangingPunct="1">
        <a:spcBef>
          <a:spcPct val="0"/>
        </a:spcBef>
        <a:spcAft>
          <a:spcPct val="30000"/>
        </a:spcAft>
        <a:buClr>
          <a:schemeClr val="bg2"/>
        </a:buClr>
        <a:buSzPct val="75000"/>
        <a:buChar char="-"/>
        <a:defRPr sz="14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hyperlink" Target="https://fmi-standard.org/" TargetMode="External"/><Relationship Id="rId1" Type="http://schemas.openxmlformats.org/officeDocument/2006/relationships/slideLayout" Target="../slideLayouts/slideLayout3.xml"/><Relationship Id="rId4" Type="http://schemas.openxmlformats.org/officeDocument/2006/relationships/image" Target="../media/image10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6" Type="http://schemas.openxmlformats.org/officeDocument/2006/relationships/image" Target="../media/image28.jpeg"/><Relationship Id="rId21" Type="http://schemas.openxmlformats.org/officeDocument/2006/relationships/image" Target="../media/image23.png"/><Relationship Id="rId42" Type="http://schemas.openxmlformats.org/officeDocument/2006/relationships/image" Target="../media/image44.png"/><Relationship Id="rId47" Type="http://schemas.openxmlformats.org/officeDocument/2006/relationships/image" Target="../media/image49.png"/><Relationship Id="rId63" Type="http://schemas.openxmlformats.org/officeDocument/2006/relationships/image" Target="../media/image65.png"/><Relationship Id="rId68" Type="http://schemas.openxmlformats.org/officeDocument/2006/relationships/image" Target="../media/image70.png"/><Relationship Id="rId84" Type="http://schemas.openxmlformats.org/officeDocument/2006/relationships/image" Target="../media/image86.jpeg"/><Relationship Id="rId89" Type="http://schemas.openxmlformats.org/officeDocument/2006/relationships/image" Target="../media/image91.png"/><Relationship Id="rId16" Type="http://schemas.openxmlformats.org/officeDocument/2006/relationships/image" Target="../media/image18.png"/><Relationship Id="rId11" Type="http://schemas.openxmlformats.org/officeDocument/2006/relationships/image" Target="../media/image13.png"/><Relationship Id="rId32" Type="http://schemas.openxmlformats.org/officeDocument/2006/relationships/image" Target="../media/image34.png"/><Relationship Id="rId37" Type="http://schemas.openxmlformats.org/officeDocument/2006/relationships/image" Target="../media/image39.png"/><Relationship Id="rId53" Type="http://schemas.openxmlformats.org/officeDocument/2006/relationships/image" Target="../media/image55.png"/><Relationship Id="rId58" Type="http://schemas.openxmlformats.org/officeDocument/2006/relationships/image" Target="../media/image60.png"/><Relationship Id="rId74" Type="http://schemas.openxmlformats.org/officeDocument/2006/relationships/image" Target="../media/image76.png"/><Relationship Id="rId79" Type="http://schemas.openxmlformats.org/officeDocument/2006/relationships/image" Target="../media/image81.png"/><Relationship Id="rId5" Type="http://schemas.openxmlformats.org/officeDocument/2006/relationships/image" Target="../media/image7.png"/><Relationship Id="rId90" Type="http://schemas.openxmlformats.org/officeDocument/2006/relationships/image" Target="../media/image92.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gif"/><Relationship Id="rId35" Type="http://schemas.openxmlformats.org/officeDocument/2006/relationships/image" Target="../media/image37.png"/><Relationship Id="rId43" Type="http://schemas.openxmlformats.org/officeDocument/2006/relationships/image" Target="../media/image45.jpeg"/><Relationship Id="rId48" Type="http://schemas.openxmlformats.org/officeDocument/2006/relationships/image" Target="../media/image50.png"/><Relationship Id="rId56" Type="http://schemas.openxmlformats.org/officeDocument/2006/relationships/image" Target="../media/image58.png"/><Relationship Id="rId64" Type="http://schemas.openxmlformats.org/officeDocument/2006/relationships/image" Target="../media/image66.png"/><Relationship Id="rId69" Type="http://schemas.openxmlformats.org/officeDocument/2006/relationships/image" Target="../media/image71.png"/><Relationship Id="rId77" Type="http://schemas.openxmlformats.org/officeDocument/2006/relationships/image" Target="../media/image79.jpeg"/><Relationship Id="rId8" Type="http://schemas.openxmlformats.org/officeDocument/2006/relationships/image" Target="../media/image10.png"/><Relationship Id="rId51" Type="http://schemas.openxmlformats.org/officeDocument/2006/relationships/image" Target="../media/image53.png"/><Relationship Id="rId72" Type="http://schemas.openxmlformats.org/officeDocument/2006/relationships/image" Target="../media/image74.jpeg"/><Relationship Id="rId80" Type="http://schemas.openxmlformats.org/officeDocument/2006/relationships/image" Target="../media/image82.jpeg"/><Relationship Id="rId85" Type="http://schemas.openxmlformats.org/officeDocument/2006/relationships/image" Target="../media/image87.jpeg"/><Relationship Id="rId3" Type="http://schemas.openxmlformats.org/officeDocument/2006/relationships/image" Target="../media/image5.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jpeg"/><Relationship Id="rId46" Type="http://schemas.openxmlformats.org/officeDocument/2006/relationships/image" Target="../media/image48.png"/><Relationship Id="rId59" Type="http://schemas.openxmlformats.org/officeDocument/2006/relationships/image" Target="../media/image61.png"/><Relationship Id="rId67" Type="http://schemas.openxmlformats.org/officeDocument/2006/relationships/image" Target="../media/image69.png"/><Relationship Id="rId20" Type="http://schemas.openxmlformats.org/officeDocument/2006/relationships/image" Target="../media/image22.png"/><Relationship Id="rId41" Type="http://schemas.openxmlformats.org/officeDocument/2006/relationships/image" Target="../media/image43.png"/><Relationship Id="rId54" Type="http://schemas.openxmlformats.org/officeDocument/2006/relationships/image" Target="../media/image56.png"/><Relationship Id="rId62" Type="http://schemas.openxmlformats.org/officeDocument/2006/relationships/image" Target="../media/image64.png"/><Relationship Id="rId70" Type="http://schemas.openxmlformats.org/officeDocument/2006/relationships/image" Target="../media/image72.jpeg"/><Relationship Id="rId75" Type="http://schemas.openxmlformats.org/officeDocument/2006/relationships/image" Target="../media/image77.png"/><Relationship Id="rId83" Type="http://schemas.openxmlformats.org/officeDocument/2006/relationships/image" Target="../media/image85.png"/><Relationship Id="rId88"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jpeg"/><Relationship Id="rId36" Type="http://schemas.openxmlformats.org/officeDocument/2006/relationships/image" Target="../media/image38.png"/><Relationship Id="rId49" Type="http://schemas.openxmlformats.org/officeDocument/2006/relationships/image" Target="../media/image51.gif"/><Relationship Id="rId57" Type="http://schemas.openxmlformats.org/officeDocument/2006/relationships/image" Target="../media/image59.png"/><Relationship Id="rId10" Type="http://schemas.openxmlformats.org/officeDocument/2006/relationships/image" Target="../media/image12.png"/><Relationship Id="rId31" Type="http://schemas.openxmlformats.org/officeDocument/2006/relationships/image" Target="../media/image33.png"/><Relationship Id="rId44" Type="http://schemas.openxmlformats.org/officeDocument/2006/relationships/image" Target="../media/image46.jpeg"/><Relationship Id="rId52" Type="http://schemas.openxmlformats.org/officeDocument/2006/relationships/image" Target="../media/image54.png"/><Relationship Id="rId60" Type="http://schemas.openxmlformats.org/officeDocument/2006/relationships/image" Target="../media/image62.png"/><Relationship Id="rId65" Type="http://schemas.openxmlformats.org/officeDocument/2006/relationships/image" Target="../media/image67.png"/><Relationship Id="rId73" Type="http://schemas.openxmlformats.org/officeDocument/2006/relationships/image" Target="../media/image75.jpeg"/><Relationship Id="rId78" Type="http://schemas.openxmlformats.org/officeDocument/2006/relationships/image" Target="../media/image80.jpeg"/><Relationship Id="rId81" Type="http://schemas.openxmlformats.org/officeDocument/2006/relationships/image" Target="../media/image83.png"/><Relationship Id="rId86" Type="http://schemas.openxmlformats.org/officeDocument/2006/relationships/image" Target="../media/image88.png"/><Relationship Id="rId4" Type="http://schemas.openxmlformats.org/officeDocument/2006/relationships/image" Target="../media/image6.png"/><Relationship Id="rId9" Type="http://schemas.openxmlformats.org/officeDocument/2006/relationships/image" Target="../media/image11.png"/><Relationship Id="rId13" Type="http://schemas.openxmlformats.org/officeDocument/2006/relationships/image" Target="../media/image15.png"/><Relationship Id="rId18" Type="http://schemas.openxmlformats.org/officeDocument/2006/relationships/image" Target="../media/image20.png"/><Relationship Id="rId39" Type="http://schemas.openxmlformats.org/officeDocument/2006/relationships/image" Target="../media/image41.jpeg"/><Relationship Id="rId34" Type="http://schemas.openxmlformats.org/officeDocument/2006/relationships/image" Target="../media/image36.gif"/><Relationship Id="rId50" Type="http://schemas.openxmlformats.org/officeDocument/2006/relationships/image" Target="../media/image52.png"/><Relationship Id="rId55" Type="http://schemas.openxmlformats.org/officeDocument/2006/relationships/image" Target="../media/image57.png"/><Relationship Id="rId76" Type="http://schemas.openxmlformats.org/officeDocument/2006/relationships/image" Target="../media/image78.jpeg"/><Relationship Id="rId7" Type="http://schemas.openxmlformats.org/officeDocument/2006/relationships/image" Target="../media/image9.png"/><Relationship Id="rId71" Type="http://schemas.openxmlformats.org/officeDocument/2006/relationships/image" Target="../media/image73.jpeg"/><Relationship Id="rId2" Type="http://schemas.openxmlformats.org/officeDocument/2006/relationships/image" Target="../media/image4.png"/><Relationship Id="rId29" Type="http://schemas.openxmlformats.org/officeDocument/2006/relationships/image" Target="../media/image31.png"/><Relationship Id="rId24" Type="http://schemas.openxmlformats.org/officeDocument/2006/relationships/image" Target="../media/image26.png"/><Relationship Id="rId40" Type="http://schemas.openxmlformats.org/officeDocument/2006/relationships/image" Target="../media/image42.png"/><Relationship Id="rId45" Type="http://schemas.openxmlformats.org/officeDocument/2006/relationships/image" Target="../media/image47.png"/><Relationship Id="rId66" Type="http://schemas.openxmlformats.org/officeDocument/2006/relationships/image" Target="../media/image68.jpeg"/><Relationship Id="rId87" Type="http://schemas.openxmlformats.org/officeDocument/2006/relationships/image" Target="../media/image89.png"/><Relationship Id="rId61" Type="http://schemas.openxmlformats.org/officeDocument/2006/relationships/image" Target="../media/image63.png"/><Relationship Id="rId82" Type="http://schemas.openxmlformats.org/officeDocument/2006/relationships/image" Target="../media/image84.jpeg"/><Relationship Id="rId19"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modelica/Reference-FMUs" TargetMode="External"/><Relationship Id="rId3" Type="http://schemas.openxmlformats.org/officeDocument/2006/relationships/hyperlink" Target="https://fmi-standard.org/" TargetMode="External"/><Relationship Id="rId7" Type="http://schemas.openxmlformats.org/officeDocument/2006/relationships/hyperlink" Target="https://github.com/CATIA-Systems/FMPy" TargetMode="External"/><Relationship Id="rId2" Type="http://schemas.openxmlformats.org/officeDocument/2006/relationships/hyperlink" Target="https://modelica.github.io/fmi-guides/main/fmi-guide/" TargetMode="External"/><Relationship Id="rId1" Type="http://schemas.openxmlformats.org/officeDocument/2006/relationships/slideLayout" Target="../slideLayouts/slideLayout2.xml"/><Relationship Id="rId6" Type="http://schemas.openxmlformats.org/officeDocument/2006/relationships/hyperlink" Target="https://github.com/modelica/fmi-ls-bus" TargetMode="External"/><Relationship Id="rId5" Type="http://schemas.openxmlformats.org/officeDocument/2006/relationships/hyperlink" Target="https://github.com/modelica/fmi-ls-xcp" TargetMode="External"/><Relationship Id="rId4" Type="http://schemas.openxmlformats.org/officeDocument/2006/relationships/hyperlink" Target="https://github.com/modelica/fmi-standard"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mi-standard.org/literature/" TargetMode="External"/><Relationship Id="rId2" Type="http://schemas.openxmlformats.org/officeDocument/2006/relationships/hyperlink" Target="https://fmi-standard.org/tool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onnect.bosch.com/wikis/home?lang=en-us#!/wiki/W8ae731f8686c_43a5_9fd9_095c1c71b8f9/page/Legal%20aspects%20of%20FMI%20usage" TargetMode="External"/><Relationship Id="rId3" Type="http://schemas.openxmlformats.org/officeDocument/2006/relationships/slideLayout" Target="../slideLayouts/slideLayout2.xml"/><Relationship Id="rId7" Type="http://schemas.openxmlformats.org/officeDocument/2006/relationships/hyperlink" Target="https://connect.bosch.com/wikis/home?lang=en-us#!/wiki/W8ae731f8686c_43a5_9fd9_095c1c71b8f9/page/License%20conditions%20of%20FMI%20tools%20and%20FMUs"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s://www.opensource.org/licenses/bsd-license.html" TargetMode="External"/><Relationship Id="rId5" Type="http://schemas.openxmlformats.org/officeDocument/2006/relationships/hyperlink" Target="https://creativecommons.org/licenses/by-sa/4.0/legalcode" TargetMode="External"/><Relationship Id="rId4" Type="http://schemas.openxmlformats.org/officeDocument/2006/relationships/hyperlink" Target="https://github.com/modelica/fmi-standard.org/blob/main/static/assets/FMI_CCLA_v1.0_2016_06_21.pdf" TargetMode="External"/><Relationship Id="rId9"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fmi-standard.org/download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0DB3F18D-4C30-4ACB-B112-0DA65BFB9624}"/>
              </a:ext>
            </a:extLst>
          </p:cNvPr>
          <p:cNvSpPr>
            <a:spLocks noGrp="1" noChangeArrowheads="1"/>
          </p:cNvSpPr>
          <p:nvPr>
            <p:ph type="ctrTitle"/>
          </p:nvPr>
        </p:nvSpPr>
        <p:spPr>
          <a:xfrm>
            <a:off x="1545771" y="3027630"/>
            <a:ext cx="9241972" cy="1096218"/>
          </a:xfrm>
        </p:spPr>
        <p:txBody>
          <a:bodyPr/>
          <a:lstStyle/>
          <a:p>
            <a:r>
              <a:rPr lang="en-US" altLang="en-US" sz="3600" dirty="0"/>
              <a:t>The Functional Mock-up Interface 3.0</a:t>
            </a:r>
            <a:br>
              <a:rPr lang="en-US" altLang="en-US" sz="3600" dirty="0"/>
            </a:br>
            <a:r>
              <a:rPr lang="en-US" altLang="en-US" sz="3600" dirty="0"/>
              <a:t>Beginners’ Tutorial</a:t>
            </a:r>
          </a:p>
        </p:txBody>
      </p:sp>
      <p:pic>
        <p:nvPicPr>
          <p:cNvPr id="3" name="Picture 4">
            <a:extLst>
              <a:ext uri="{FF2B5EF4-FFF2-40B4-BE49-F238E27FC236}">
                <a16:creationId xmlns:a16="http://schemas.microsoft.com/office/drawing/2014/main" id="{0E60A395-308E-D87A-79F3-90D531184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9040" y="4159240"/>
            <a:ext cx="4863737" cy="1987999"/>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AE4C2F8-21FF-F325-51D3-3D0FCC3EADE4}"/>
              </a:ext>
            </a:extLst>
          </p:cNvPr>
          <p:cNvSpPr>
            <a:spLocks noGrp="1"/>
          </p:cNvSpPr>
          <p:nvPr>
            <p:ph idx="1"/>
          </p:nvPr>
        </p:nvSpPr>
        <p:spPr/>
        <p:txBody>
          <a:bodyPr/>
          <a:lstStyle/>
          <a:p>
            <a:endParaRPr lang="en-US" dirty="0"/>
          </a:p>
        </p:txBody>
      </p:sp>
      <p:sp>
        <p:nvSpPr>
          <p:cNvPr id="3" name="Titel 2">
            <a:extLst>
              <a:ext uri="{FF2B5EF4-FFF2-40B4-BE49-F238E27FC236}">
                <a16:creationId xmlns:a16="http://schemas.microsoft.com/office/drawing/2014/main" id="{0E8EC630-EDB2-2DE1-C042-E26D7B4D34E8}"/>
              </a:ext>
            </a:extLst>
          </p:cNvPr>
          <p:cNvSpPr>
            <a:spLocks noGrp="1"/>
          </p:cNvSpPr>
          <p:nvPr>
            <p:ph type="title"/>
          </p:nvPr>
        </p:nvSpPr>
        <p:spPr/>
        <p:txBody>
          <a:bodyPr/>
          <a:lstStyle/>
          <a:p>
            <a:r>
              <a:rPr lang="en-US" dirty="0"/>
              <a:t>(Co-)Simulation of multiple FMUs</a:t>
            </a:r>
          </a:p>
        </p:txBody>
      </p:sp>
      <p:sp>
        <p:nvSpPr>
          <p:cNvPr id="4" name="Rechteck 44">
            <a:extLst>
              <a:ext uri="{FF2B5EF4-FFF2-40B4-BE49-F238E27FC236}">
                <a16:creationId xmlns:a16="http://schemas.microsoft.com/office/drawing/2014/main" id="{2E3B454A-D4A3-5E4E-24B2-E2D48FCB71D0}"/>
              </a:ext>
            </a:extLst>
          </p:cNvPr>
          <p:cNvSpPr>
            <a:spLocks/>
          </p:cNvSpPr>
          <p:nvPr/>
        </p:nvSpPr>
        <p:spPr>
          <a:xfrm>
            <a:off x="4634043" y="4582785"/>
            <a:ext cx="2512218" cy="880408"/>
          </a:xfrm>
          <a:prstGeom prst="rect">
            <a:avLst/>
          </a:prstGeom>
          <a:ln/>
        </p:spPr>
        <p:style>
          <a:lnRef idx="1">
            <a:schemeClr val="accent4"/>
          </a:lnRef>
          <a:fillRef idx="2">
            <a:schemeClr val="accent4"/>
          </a:fillRef>
          <a:effectRef idx="1">
            <a:schemeClr val="accent4"/>
          </a:effectRef>
          <a:fontRef idx="minor">
            <a:schemeClr val="dk1"/>
          </a:fontRef>
        </p:style>
        <p:txBody>
          <a:bodyPr wrap="square" rtlCol="0" anchor="ctr">
            <a:noAutofit/>
          </a:bodyPr>
          <a:lstStyle/>
          <a:p>
            <a:pPr algn="ctr"/>
            <a:r>
              <a:rPr lang="en-US" b="1" dirty="0">
                <a:solidFill>
                  <a:schemeClr val="accent4"/>
                </a:solidFill>
                <a:latin typeface="Bosch Office Sans" pitchFamily="2" charset="0"/>
              </a:rPr>
              <a:t>Numerical Solver </a:t>
            </a:r>
            <a:br>
              <a:rPr lang="en-US" b="1" dirty="0">
                <a:solidFill>
                  <a:schemeClr val="accent4"/>
                </a:solidFill>
                <a:latin typeface="Bosch Office Sans" pitchFamily="2" charset="0"/>
              </a:rPr>
            </a:br>
            <a:r>
              <a:rPr lang="en-US" b="1" dirty="0">
                <a:solidFill>
                  <a:schemeClr val="accent4"/>
                </a:solidFill>
                <a:latin typeface="Bosch Office Sans" pitchFamily="2" charset="0"/>
              </a:rPr>
              <a:t>or Master Algorithm </a:t>
            </a:r>
          </a:p>
        </p:txBody>
      </p:sp>
      <p:sp>
        <p:nvSpPr>
          <p:cNvPr id="5" name="Textfeld 46">
            <a:extLst>
              <a:ext uri="{FF2B5EF4-FFF2-40B4-BE49-F238E27FC236}">
                <a16:creationId xmlns:a16="http://schemas.microsoft.com/office/drawing/2014/main" id="{17404DA9-F35D-41E7-9050-952B2ED42A1D}"/>
              </a:ext>
            </a:extLst>
          </p:cNvPr>
          <p:cNvSpPr txBox="1">
            <a:spLocks/>
          </p:cNvSpPr>
          <p:nvPr/>
        </p:nvSpPr>
        <p:spPr>
          <a:xfrm>
            <a:off x="4634043" y="5494229"/>
            <a:ext cx="2460912" cy="370544"/>
          </a:xfrm>
          <a:prstGeom prst="rect">
            <a:avLst/>
          </a:prstGeom>
          <a:solidFill>
            <a:srgbClr val="000000">
              <a:alpha val="0"/>
            </a:srgbClr>
          </a:solidFill>
        </p:spPr>
        <p:txBody>
          <a:bodyPr wrap="square" rtlCol="0">
            <a:noAutofit/>
          </a:bodyPr>
          <a:lstStyle/>
          <a:p>
            <a:pPr algn="ctr"/>
            <a:r>
              <a:rPr lang="en-US" sz="1157" b="1" i="1" dirty="0">
                <a:solidFill>
                  <a:srgbClr val="000000"/>
                </a:solidFill>
              </a:rPr>
              <a:t>Not defined  by FMI!</a:t>
            </a:r>
          </a:p>
        </p:txBody>
      </p:sp>
      <p:sp>
        <p:nvSpPr>
          <p:cNvPr id="6" name="Rectangle 6">
            <a:extLst>
              <a:ext uri="{FF2B5EF4-FFF2-40B4-BE49-F238E27FC236}">
                <a16:creationId xmlns:a16="http://schemas.microsoft.com/office/drawing/2014/main" id="{30D7A0B4-DF7C-8137-6B1F-E4A85FD00FB3}"/>
              </a:ext>
            </a:extLst>
          </p:cNvPr>
          <p:cNvSpPr/>
          <p:nvPr/>
        </p:nvSpPr>
        <p:spPr>
          <a:xfrm>
            <a:off x="2719133" y="3452320"/>
            <a:ext cx="6674266" cy="273465"/>
          </a:xfrm>
          <a:prstGeom prst="rect">
            <a:avLst/>
          </a:prstGeom>
          <a:solidFill>
            <a:schemeClr val="accent6">
              <a:lumMod val="7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1" i="0" u="none" strike="noStrike" kern="0" cap="none" spc="0" normalizeH="0" baseline="0" noProof="0" dirty="0" err="1">
                <a:ln>
                  <a:noFill/>
                </a:ln>
                <a:solidFill>
                  <a:schemeClr val="bg1"/>
                </a:solidFill>
                <a:effectLst/>
                <a:uLnTx/>
                <a:uFillTx/>
                <a:latin typeface="Bosch Office Sans"/>
                <a:ea typeface="+mn-ea"/>
                <a:cs typeface="+mn-cs"/>
              </a:rPr>
              <a:t>Functional</a:t>
            </a:r>
            <a:r>
              <a:rPr kumimoji="0" lang="de-DE" sz="1800" b="1" i="0" u="none" strike="noStrike" kern="0" cap="none" spc="0" normalizeH="0" baseline="0" noProof="0" dirty="0">
                <a:ln>
                  <a:noFill/>
                </a:ln>
                <a:solidFill>
                  <a:schemeClr val="bg1"/>
                </a:solidFill>
                <a:effectLst/>
                <a:uLnTx/>
                <a:uFillTx/>
                <a:latin typeface="Bosch Office Sans"/>
                <a:ea typeface="+mn-ea"/>
                <a:cs typeface="+mn-cs"/>
              </a:rPr>
              <a:t> Mock-</a:t>
            </a:r>
            <a:r>
              <a:rPr kumimoji="0" lang="de-DE" sz="1800" b="1" i="0" u="none" strike="noStrike" kern="0" cap="none" spc="0" normalizeH="0" baseline="0" noProof="0" dirty="0" err="1">
                <a:ln>
                  <a:noFill/>
                </a:ln>
                <a:solidFill>
                  <a:schemeClr val="bg1"/>
                </a:solidFill>
                <a:effectLst/>
                <a:uLnTx/>
                <a:uFillTx/>
                <a:latin typeface="Bosch Office Sans"/>
                <a:ea typeface="+mn-ea"/>
                <a:cs typeface="+mn-cs"/>
              </a:rPr>
              <a:t>up</a:t>
            </a:r>
            <a:r>
              <a:rPr kumimoji="0" lang="de-DE" sz="1800" b="1" i="0" u="none" strike="noStrike" kern="0" cap="none" spc="0" normalizeH="0" baseline="0" noProof="0" dirty="0">
                <a:ln>
                  <a:noFill/>
                </a:ln>
                <a:solidFill>
                  <a:schemeClr val="bg1"/>
                </a:solidFill>
                <a:effectLst/>
                <a:uLnTx/>
                <a:uFillTx/>
                <a:latin typeface="Bosch Office Sans"/>
                <a:ea typeface="+mn-ea"/>
                <a:cs typeface="+mn-cs"/>
              </a:rPr>
              <a:t> Interface</a:t>
            </a:r>
            <a:endParaRPr kumimoji="0" lang="en-US" sz="18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7" name="Up-Down Arrow 7">
            <a:extLst>
              <a:ext uri="{FF2B5EF4-FFF2-40B4-BE49-F238E27FC236}">
                <a16:creationId xmlns:a16="http://schemas.microsoft.com/office/drawing/2014/main" id="{CF86E632-E605-EF59-2CF6-7AA710F4746D}"/>
              </a:ext>
            </a:extLst>
          </p:cNvPr>
          <p:cNvSpPr/>
          <p:nvPr/>
        </p:nvSpPr>
        <p:spPr>
          <a:xfrm>
            <a:off x="3231417" y="2803314"/>
            <a:ext cx="338914" cy="580992"/>
          </a:xfrm>
          <a:prstGeom prst="up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8" name="Up-Down Arrow 54">
            <a:extLst>
              <a:ext uri="{FF2B5EF4-FFF2-40B4-BE49-F238E27FC236}">
                <a16:creationId xmlns:a16="http://schemas.microsoft.com/office/drawing/2014/main" id="{5A0E749B-C805-69D1-8B1A-E7A9AA6DA3E4}"/>
              </a:ext>
            </a:extLst>
          </p:cNvPr>
          <p:cNvSpPr/>
          <p:nvPr/>
        </p:nvSpPr>
        <p:spPr>
          <a:xfrm>
            <a:off x="4816520" y="2803314"/>
            <a:ext cx="338914" cy="580992"/>
          </a:xfrm>
          <a:prstGeom prst="up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9" name="Up-Down Arrow 55">
            <a:extLst>
              <a:ext uri="{FF2B5EF4-FFF2-40B4-BE49-F238E27FC236}">
                <a16:creationId xmlns:a16="http://schemas.microsoft.com/office/drawing/2014/main" id="{116833E2-7DC4-4CD4-8DC8-41D71068FD66}"/>
              </a:ext>
            </a:extLst>
          </p:cNvPr>
          <p:cNvSpPr/>
          <p:nvPr/>
        </p:nvSpPr>
        <p:spPr>
          <a:xfrm>
            <a:off x="6401623" y="2803314"/>
            <a:ext cx="338914" cy="580992"/>
          </a:xfrm>
          <a:prstGeom prst="up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0" name="Up-Down Arrow 56">
            <a:extLst>
              <a:ext uri="{FF2B5EF4-FFF2-40B4-BE49-F238E27FC236}">
                <a16:creationId xmlns:a16="http://schemas.microsoft.com/office/drawing/2014/main" id="{F6D20D6F-F165-AF7A-C398-7B91173AEE76}"/>
              </a:ext>
            </a:extLst>
          </p:cNvPr>
          <p:cNvSpPr/>
          <p:nvPr/>
        </p:nvSpPr>
        <p:spPr>
          <a:xfrm>
            <a:off x="5667718" y="3819747"/>
            <a:ext cx="444868" cy="687903"/>
          </a:xfrm>
          <a:prstGeom prst="up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Up-Down Arrow 58">
            <a:extLst>
              <a:ext uri="{FF2B5EF4-FFF2-40B4-BE49-F238E27FC236}">
                <a16:creationId xmlns:a16="http://schemas.microsoft.com/office/drawing/2014/main" id="{5C6E94C4-6E56-4CB3-337B-6931D1ADF58C}"/>
              </a:ext>
            </a:extLst>
          </p:cNvPr>
          <p:cNvSpPr/>
          <p:nvPr/>
        </p:nvSpPr>
        <p:spPr>
          <a:xfrm>
            <a:off x="8610570" y="2803314"/>
            <a:ext cx="338914" cy="580992"/>
          </a:xfrm>
          <a:prstGeom prst="up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2" name="TextBox 8">
            <a:extLst>
              <a:ext uri="{FF2B5EF4-FFF2-40B4-BE49-F238E27FC236}">
                <a16:creationId xmlns:a16="http://schemas.microsoft.com/office/drawing/2014/main" id="{D1ADD074-27DA-D5A4-0A04-322DF6CA4161}"/>
              </a:ext>
            </a:extLst>
          </p:cNvPr>
          <p:cNvSpPr txBox="1"/>
          <p:nvPr/>
        </p:nvSpPr>
        <p:spPr>
          <a:xfrm>
            <a:off x="3163744" y="1772948"/>
            <a:ext cx="626775" cy="267894"/>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de-DE" sz="1600" b="1" i="0" u="none" strike="noStrike" kern="0" cap="none" spc="0" normalizeH="0" baseline="0" noProof="0" dirty="0">
                <a:ln>
                  <a:noFill/>
                </a:ln>
                <a:solidFill>
                  <a:srgbClr val="000000"/>
                </a:solidFill>
                <a:effectLst/>
                <a:uLnTx/>
                <a:uFillTx/>
              </a:rPr>
              <a:t>Tool X</a:t>
            </a:r>
            <a:endParaRPr kumimoji="0" lang="en-US" sz="1600" b="1" i="0" u="none" strike="noStrike" kern="0" cap="none" spc="0" normalizeH="0" baseline="0" noProof="0" dirty="0">
              <a:ln>
                <a:noFill/>
              </a:ln>
              <a:solidFill>
                <a:srgbClr val="000000"/>
              </a:solidFill>
              <a:effectLst/>
              <a:uLnTx/>
              <a:uFillTx/>
            </a:endParaRPr>
          </a:p>
        </p:txBody>
      </p:sp>
      <p:sp>
        <p:nvSpPr>
          <p:cNvPr id="13" name="TextBox 59">
            <a:extLst>
              <a:ext uri="{FF2B5EF4-FFF2-40B4-BE49-F238E27FC236}">
                <a16:creationId xmlns:a16="http://schemas.microsoft.com/office/drawing/2014/main" id="{8A640C71-B11C-56F8-B2C4-D989D2C2DB47}"/>
              </a:ext>
            </a:extLst>
          </p:cNvPr>
          <p:cNvSpPr txBox="1"/>
          <p:nvPr/>
        </p:nvSpPr>
        <p:spPr>
          <a:xfrm>
            <a:off x="4683810" y="1772948"/>
            <a:ext cx="626775" cy="267894"/>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de-DE" sz="1600" b="1" i="0" u="none" strike="noStrike" kern="0" cap="none" spc="0" normalizeH="0" baseline="0" noProof="0" dirty="0">
                <a:ln>
                  <a:noFill/>
                </a:ln>
                <a:solidFill>
                  <a:srgbClr val="000000"/>
                </a:solidFill>
                <a:effectLst/>
                <a:uLnTx/>
                <a:uFillTx/>
              </a:rPr>
              <a:t>Tool Y</a:t>
            </a:r>
            <a:endParaRPr kumimoji="0" lang="en-US" sz="1600" b="1" i="0" u="none" strike="noStrike" kern="0" cap="none" spc="0" normalizeH="0" baseline="0" noProof="0" dirty="0">
              <a:ln>
                <a:noFill/>
              </a:ln>
              <a:solidFill>
                <a:srgbClr val="000000"/>
              </a:solidFill>
              <a:effectLst/>
              <a:uLnTx/>
              <a:uFillTx/>
            </a:endParaRPr>
          </a:p>
        </p:txBody>
      </p:sp>
      <p:sp>
        <p:nvSpPr>
          <p:cNvPr id="14" name="TextBox 60">
            <a:extLst>
              <a:ext uri="{FF2B5EF4-FFF2-40B4-BE49-F238E27FC236}">
                <a16:creationId xmlns:a16="http://schemas.microsoft.com/office/drawing/2014/main" id="{DD5DA7CB-4868-1ED3-BF88-C5F2575915C9}"/>
              </a:ext>
            </a:extLst>
          </p:cNvPr>
          <p:cNvSpPr txBox="1"/>
          <p:nvPr/>
        </p:nvSpPr>
        <p:spPr>
          <a:xfrm>
            <a:off x="6268913" y="1772948"/>
            <a:ext cx="615553" cy="267894"/>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de-DE" sz="1600" b="1" i="0" u="none" strike="noStrike" kern="0" cap="none" spc="0" normalizeH="0" baseline="0" noProof="0" dirty="0">
                <a:ln>
                  <a:noFill/>
                </a:ln>
                <a:solidFill>
                  <a:srgbClr val="000000"/>
                </a:solidFill>
                <a:effectLst/>
                <a:uLnTx/>
                <a:uFillTx/>
              </a:rPr>
              <a:t>Tool Z</a:t>
            </a:r>
            <a:endParaRPr kumimoji="0" lang="en-US" sz="1600" b="1" i="0" u="none" strike="noStrike" kern="0" cap="none" spc="0" normalizeH="0" baseline="0" noProof="0" dirty="0">
              <a:ln>
                <a:noFill/>
              </a:ln>
              <a:solidFill>
                <a:srgbClr val="000000"/>
              </a:solidFill>
              <a:effectLst/>
              <a:uLnTx/>
              <a:uFillTx/>
            </a:endParaRPr>
          </a:p>
        </p:txBody>
      </p:sp>
      <p:sp>
        <p:nvSpPr>
          <p:cNvPr id="15" name="TextBox 61">
            <a:extLst>
              <a:ext uri="{FF2B5EF4-FFF2-40B4-BE49-F238E27FC236}">
                <a16:creationId xmlns:a16="http://schemas.microsoft.com/office/drawing/2014/main" id="{7A8E99F4-C888-28B8-549B-84E8F9A78E96}"/>
              </a:ext>
            </a:extLst>
          </p:cNvPr>
          <p:cNvSpPr txBox="1"/>
          <p:nvPr/>
        </p:nvSpPr>
        <p:spPr>
          <a:xfrm>
            <a:off x="8477861" y="1772948"/>
            <a:ext cx="615553" cy="267894"/>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de-DE" sz="1600" b="1" i="0" u="none" strike="noStrike" kern="0" cap="none" spc="0" normalizeH="0" baseline="0" noProof="0" dirty="0">
                <a:ln>
                  <a:noFill/>
                </a:ln>
                <a:solidFill>
                  <a:srgbClr val="000000"/>
                </a:solidFill>
                <a:effectLst/>
                <a:uLnTx/>
                <a:uFillTx/>
              </a:rPr>
              <a:t>Tool n</a:t>
            </a:r>
            <a:endParaRPr kumimoji="0" lang="en-US" sz="1600" b="1" i="0" u="none" strike="noStrike" kern="0" cap="none" spc="0" normalizeH="0" baseline="0" noProof="0" dirty="0">
              <a:ln>
                <a:noFill/>
              </a:ln>
              <a:solidFill>
                <a:srgbClr val="000000"/>
              </a:solidFill>
              <a:effectLst/>
              <a:uLnTx/>
              <a:uFillTx/>
            </a:endParaRPr>
          </a:p>
        </p:txBody>
      </p:sp>
      <p:sp>
        <p:nvSpPr>
          <p:cNvPr id="16" name="TextBox 15">
            <a:extLst>
              <a:ext uri="{FF2B5EF4-FFF2-40B4-BE49-F238E27FC236}">
                <a16:creationId xmlns:a16="http://schemas.microsoft.com/office/drawing/2014/main" id="{0B291111-B1B4-F8C4-C7EA-925AAD971256}"/>
              </a:ext>
            </a:extLst>
          </p:cNvPr>
          <p:cNvSpPr txBox="1"/>
          <p:nvPr/>
        </p:nvSpPr>
        <p:spPr>
          <a:xfrm>
            <a:off x="7587626" y="2524639"/>
            <a:ext cx="175854" cy="294953"/>
          </a:xfrm>
          <a:prstGeom prst="rect">
            <a:avLst/>
          </a:prstGeom>
          <a:noFill/>
        </p:spPr>
        <p:txBody>
          <a:bodyPr wrap="squar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de-DE" sz="1800" b="0" i="0" u="none" strike="noStrike" kern="0" cap="none" spc="0" normalizeH="0" baseline="0" noProof="0" dirty="0">
                <a:ln>
                  <a:noFill/>
                </a:ln>
                <a:solidFill>
                  <a:srgbClr val="000000"/>
                </a:solidFill>
                <a:effectLst/>
                <a:uLnTx/>
                <a:uFillTx/>
              </a:rPr>
              <a:t>…</a:t>
            </a:r>
            <a:endParaRPr kumimoji="0" lang="en-US" sz="1800" b="0" i="0" u="none" strike="noStrike" kern="0" cap="none" spc="0" normalizeH="0" baseline="0" noProof="0" dirty="0">
              <a:ln>
                <a:noFill/>
              </a:ln>
              <a:solidFill>
                <a:srgbClr val="000000"/>
              </a:solidFill>
              <a:effectLst/>
              <a:uLnTx/>
              <a:uFillTx/>
            </a:endParaRPr>
          </a:p>
        </p:txBody>
      </p:sp>
      <p:sp>
        <p:nvSpPr>
          <p:cNvPr id="17" name="Rectangle 3">
            <a:extLst>
              <a:ext uri="{FF2B5EF4-FFF2-40B4-BE49-F238E27FC236}">
                <a16:creationId xmlns:a16="http://schemas.microsoft.com/office/drawing/2014/main" id="{B67EB551-DA56-0DC3-1967-B02DCA9127DF}"/>
              </a:ext>
            </a:extLst>
          </p:cNvPr>
          <p:cNvSpPr/>
          <p:nvPr/>
        </p:nvSpPr>
        <p:spPr>
          <a:xfrm>
            <a:off x="2881148" y="2055233"/>
            <a:ext cx="1047750" cy="646911"/>
          </a:xfrm>
          <a:prstGeom prst="rect">
            <a:avLst/>
          </a:prstGeom>
          <a:solidFill>
            <a:schemeClr val="accent6">
              <a:lumMod val="40000"/>
              <a:lumOff val="6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800" b="1" i="0" u="none" strike="noStrike" kern="0" cap="none" spc="0" normalizeH="0" baseline="0" noProof="0" dirty="0">
                <a:ln>
                  <a:noFill/>
                </a:ln>
                <a:solidFill>
                  <a:srgbClr val="000000"/>
                </a:solidFill>
                <a:effectLst/>
                <a:uLnTx/>
                <a:uFillTx/>
                <a:latin typeface="Bosch Office Sans"/>
                <a:ea typeface="+mn-ea"/>
                <a:cs typeface="+mn-cs"/>
              </a:rPr>
              <a:t>FMU</a:t>
            </a:r>
          </a:p>
        </p:txBody>
      </p:sp>
      <p:sp>
        <p:nvSpPr>
          <p:cNvPr id="18" name="Rectangle 24">
            <a:extLst>
              <a:ext uri="{FF2B5EF4-FFF2-40B4-BE49-F238E27FC236}">
                <a16:creationId xmlns:a16="http://schemas.microsoft.com/office/drawing/2014/main" id="{882C4292-D4C0-4499-700F-4FA79BF45384}"/>
              </a:ext>
            </a:extLst>
          </p:cNvPr>
          <p:cNvSpPr/>
          <p:nvPr/>
        </p:nvSpPr>
        <p:spPr>
          <a:xfrm>
            <a:off x="4473322" y="2053885"/>
            <a:ext cx="1047750" cy="646911"/>
          </a:xfrm>
          <a:prstGeom prst="rect">
            <a:avLst/>
          </a:prstGeom>
          <a:solidFill>
            <a:schemeClr val="accent6">
              <a:lumMod val="40000"/>
              <a:lumOff val="6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800" b="1" i="0" u="none" strike="noStrike" kern="0" cap="none" spc="0" normalizeH="0" baseline="0" noProof="0" dirty="0">
                <a:ln>
                  <a:noFill/>
                </a:ln>
                <a:solidFill>
                  <a:srgbClr val="000000"/>
                </a:solidFill>
                <a:effectLst/>
                <a:uLnTx/>
                <a:uFillTx/>
                <a:latin typeface="Bosch Office Sans"/>
                <a:ea typeface="+mn-ea"/>
                <a:cs typeface="+mn-cs"/>
              </a:rPr>
              <a:t>FMU</a:t>
            </a:r>
          </a:p>
        </p:txBody>
      </p:sp>
      <p:sp>
        <p:nvSpPr>
          <p:cNvPr id="19" name="Rectangle 25">
            <a:extLst>
              <a:ext uri="{FF2B5EF4-FFF2-40B4-BE49-F238E27FC236}">
                <a16:creationId xmlns:a16="http://schemas.microsoft.com/office/drawing/2014/main" id="{8DF5F86B-C19F-4F14-06B3-3458DFA4EFD4}"/>
              </a:ext>
            </a:extLst>
          </p:cNvPr>
          <p:cNvSpPr/>
          <p:nvPr/>
        </p:nvSpPr>
        <p:spPr>
          <a:xfrm>
            <a:off x="6047205" y="2062644"/>
            <a:ext cx="1047750" cy="646911"/>
          </a:xfrm>
          <a:prstGeom prst="rect">
            <a:avLst/>
          </a:prstGeom>
          <a:solidFill>
            <a:schemeClr val="accent6">
              <a:lumMod val="40000"/>
              <a:lumOff val="6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800" b="1" i="0" u="none" strike="noStrike" kern="0" cap="none" spc="0" normalizeH="0" baseline="0" noProof="0" dirty="0">
                <a:ln>
                  <a:noFill/>
                </a:ln>
                <a:solidFill>
                  <a:srgbClr val="000000"/>
                </a:solidFill>
                <a:effectLst/>
                <a:uLnTx/>
                <a:uFillTx/>
                <a:latin typeface="Bosch Office Sans"/>
                <a:ea typeface="+mn-ea"/>
                <a:cs typeface="+mn-cs"/>
              </a:rPr>
              <a:t>FMU</a:t>
            </a:r>
          </a:p>
        </p:txBody>
      </p:sp>
      <p:sp>
        <p:nvSpPr>
          <p:cNvPr id="20" name="Rectangle 26">
            <a:extLst>
              <a:ext uri="{FF2B5EF4-FFF2-40B4-BE49-F238E27FC236}">
                <a16:creationId xmlns:a16="http://schemas.microsoft.com/office/drawing/2014/main" id="{35296F09-7937-7F5C-9F9F-F991786E70DC}"/>
              </a:ext>
            </a:extLst>
          </p:cNvPr>
          <p:cNvSpPr/>
          <p:nvPr/>
        </p:nvSpPr>
        <p:spPr>
          <a:xfrm>
            <a:off x="8209104" y="2076130"/>
            <a:ext cx="1047750" cy="646911"/>
          </a:xfrm>
          <a:prstGeom prst="rect">
            <a:avLst/>
          </a:prstGeom>
          <a:solidFill>
            <a:schemeClr val="accent6">
              <a:lumMod val="40000"/>
              <a:lumOff val="6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GB" sz="1800" b="1" i="0" u="none" strike="noStrike" kern="0" cap="none" spc="0" normalizeH="0" baseline="0" noProof="0" dirty="0">
                <a:ln>
                  <a:noFill/>
                </a:ln>
                <a:solidFill>
                  <a:srgbClr val="000000"/>
                </a:solidFill>
                <a:effectLst/>
                <a:uLnTx/>
                <a:uFillTx/>
                <a:latin typeface="Bosch Office Sans"/>
                <a:ea typeface="+mn-ea"/>
                <a:cs typeface="+mn-cs"/>
              </a:rPr>
              <a:t>FMU</a:t>
            </a:r>
          </a:p>
        </p:txBody>
      </p:sp>
      <p:sp>
        <p:nvSpPr>
          <p:cNvPr id="21" name="TextBox 9">
            <a:extLst>
              <a:ext uri="{FF2B5EF4-FFF2-40B4-BE49-F238E27FC236}">
                <a16:creationId xmlns:a16="http://schemas.microsoft.com/office/drawing/2014/main" id="{BEF5D240-D8DA-9440-9262-FF867A095EAB}"/>
              </a:ext>
            </a:extLst>
          </p:cNvPr>
          <p:cNvSpPr txBox="1"/>
          <p:nvPr/>
        </p:nvSpPr>
        <p:spPr>
          <a:xfrm>
            <a:off x="8310398" y="4507650"/>
            <a:ext cx="914400" cy="914400"/>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1380970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0640466-FD7D-F25F-4A23-FBC2796D8BF6}"/>
              </a:ext>
            </a:extLst>
          </p:cNvPr>
          <p:cNvSpPr>
            <a:spLocks noGrp="1"/>
          </p:cNvSpPr>
          <p:nvPr>
            <p:ph type="title"/>
          </p:nvPr>
        </p:nvSpPr>
        <p:spPr/>
        <p:txBody>
          <a:bodyPr/>
          <a:lstStyle/>
          <a:p>
            <a:r>
              <a:rPr lang="en-US" dirty="0"/>
              <a:t>FMU for Model Exchange vs. Co-Simulation</a:t>
            </a:r>
          </a:p>
        </p:txBody>
      </p:sp>
      <p:sp>
        <p:nvSpPr>
          <p:cNvPr id="4" name="Inhaltsplatzhalter 3">
            <a:extLst>
              <a:ext uri="{FF2B5EF4-FFF2-40B4-BE49-F238E27FC236}">
                <a16:creationId xmlns:a16="http://schemas.microsoft.com/office/drawing/2014/main" id="{CD5D7BE8-069F-8595-16D9-3515A362326F}"/>
              </a:ext>
            </a:extLst>
          </p:cNvPr>
          <p:cNvSpPr>
            <a:spLocks noGrp="1"/>
          </p:cNvSpPr>
          <p:nvPr>
            <p:ph sz="half" idx="1"/>
          </p:nvPr>
        </p:nvSpPr>
        <p:spPr/>
        <p:txBody>
          <a:bodyPr/>
          <a:lstStyle/>
          <a:p>
            <a:r>
              <a:rPr lang="en-US" dirty="0"/>
              <a:t>Model Exchange (ME)</a:t>
            </a:r>
          </a:p>
          <a:p>
            <a:pPr lvl="1"/>
            <a:r>
              <a:rPr lang="en-US" sz="1600" u="sng" dirty="0"/>
              <a:t>Importing</a:t>
            </a:r>
            <a:r>
              <a:rPr lang="en-US" sz="1600" dirty="0"/>
              <a:t> tool provides the solver.</a:t>
            </a:r>
          </a:p>
          <a:p>
            <a:pPr lvl="1"/>
            <a:endParaRPr lang="en-US" sz="1600" dirty="0"/>
          </a:p>
          <a:p>
            <a:pPr lvl="1"/>
            <a:endParaRPr lang="en-US" sz="1600" dirty="0"/>
          </a:p>
          <a:p>
            <a:pPr lvl="1"/>
            <a:endParaRPr lang="en-US" sz="1600" dirty="0"/>
          </a:p>
          <a:p>
            <a:pPr lvl="1"/>
            <a:endParaRPr lang="en-US" sz="1600" dirty="0"/>
          </a:p>
          <a:p>
            <a:pPr lvl="1"/>
            <a:r>
              <a:rPr lang="en-US" sz="1600" dirty="0"/>
              <a:t>Pros:</a:t>
            </a:r>
          </a:p>
          <a:p>
            <a:pPr lvl="2"/>
            <a:r>
              <a:rPr lang="en-US" sz="1400" dirty="0"/>
              <a:t>Typically more stable as the solver gets direct access to the entire set of equations (internal modules and FMUs).</a:t>
            </a:r>
          </a:p>
          <a:p>
            <a:pPr lvl="1"/>
            <a:r>
              <a:rPr lang="en-US" sz="1600" dirty="0"/>
              <a:t>Cons:</a:t>
            </a:r>
          </a:p>
          <a:p>
            <a:pPr lvl="2"/>
            <a:r>
              <a:rPr lang="en-US" sz="1400" dirty="0"/>
              <a:t>Importing tool must have rich set of solvers that are able to properly handle the imported FMU (stiff, variable step size, event handling, parse,…).</a:t>
            </a:r>
          </a:p>
          <a:p>
            <a:endParaRPr lang="en-US" dirty="0"/>
          </a:p>
        </p:txBody>
      </p:sp>
      <p:sp>
        <p:nvSpPr>
          <p:cNvPr id="5" name="Inhaltsplatzhalter 4">
            <a:extLst>
              <a:ext uri="{FF2B5EF4-FFF2-40B4-BE49-F238E27FC236}">
                <a16:creationId xmlns:a16="http://schemas.microsoft.com/office/drawing/2014/main" id="{D10E92F1-37BE-ED3B-DD8B-53273929A7A0}"/>
              </a:ext>
            </a:extLst>
          </p:cNvPr>
          <p:cNvSpPr>
            <a:spLocks noGrp="1"/>
          </p:cNvSpPr>
          <p:nvPr>
            <p:ph sz="half" idx="2"/>
          </p:nvPr>
        </p:nvSpPr>
        <p:spPr/>
        <p:txBody>
          <a:bodyPr/>
          <a:lstStyle/>
          <a:p>
            <a:r>
              <a:rPr lang="en-US" dirty="0"/>
              <a:t>Co-Simulation (CS)</a:t>
            </a:r>
          </a:p>
          <a:p>
            <a:pPr lvl="1"/>
            <a:r>
              <a:rPr lang="en-US" sz="1600" u="sng" dirty="0"/>
              <a:t>Exporting</a:t>
            </a:r>
            <a:r>
              <a:rPr lang="en-US" sz="1600" dirty="0"/>
              <a:t> tool provides the solver.</a:t>
            </a:r>
          </a:p>
          <a:p>
            <a:pPr lvl="1"/>
            <a:endParaRPr lang="en-US" sz="1600" dirty="0"/>
          </a:p>
          <a:p>
            <a:pPr lvl="1"/>
            <a:endParaRPr lang="en-US" sz="1600" dirty="0"/>
          </a:p>
          <a:p>
            <a:pPr lvl="1"/>
            <a:endParaRPr lang="en-US" sz="1600" dirty="0"/>
          </a:p>
          <a:p>
            <a:pPr lvl="1"/>
            <a:endParaRPr lang="en-US" sz="1600" dirty="0"/>
          </a:p>
          <a:p>
            <a:pPr lvl="1"/>
            <a:r>
              <a:rPr lang="en-US" sz="1600" dirty="0"/>
              <a:t>Pros:</a:t>
            </a:r>
          </a:p>
          <a:p>
            <a:pPr lvl="2"/>
            <a:r>
              <a:rPr lang="en-US" sz="1400" dirty="0"/>
              <a:t>Exporting tool can apply the most appropriate solver.</a:t>
            </a:r>
          </a:p>
          <a:p>
            <a:pPr lvl="2"/>
            <a:r>
              <a:rPr lang="en-US" sz="1400" dirty="0"/>
              <a:t>Typically faster for large systems.</a:t>
            </a:r>
          </a:p>
          <a:p>
            <a:pPr lvl="2"/>
            <a:r>
              <a:rPr lang="en-US" sz="1400" dirty="0"/>
              <a:t>Well suited for parallelization and multi-rate integration.</a:t>
            </a:r>
          </a:p>
          <a:p>
            <a:pPr lvl="1"/>
            <a:r>
              <a:rPr lang="en-US" sz="1600" dirty="0"/>
              <a:t>Cons:</a:t>
            </a:r>
          </a:p>
          <a:p>
            <a:pPr lvl="2"/>
            <a:r>
              <a:rPr lang="en-US" sz="1400" dirty="0"/>
              <a:t>Numerical stability cannot be guaranteed.</a:t>
            </a:r>
          </a:p>
          <a:p>
            <a:pPr lvl="2"/>
            <a:r>
              <a:rPr lang="en-US" sz="1400" dirty="0"/>
              <a:t>Performance depends on master algorithm (communication step size, events, interpolation).</a:t>
            </a:r>
          </a:p>
          <a:p>
            <a:pPr lvl="2"/>
            <a:r>
              <a:rPr lang="en-US" sz="1400" dirty="0"/>
              <a:t>Master algorithm depends on the maturity of the FMUs.</a:t>
            </a:r>
          </a:p>
          <a:p>
            <a:endParaRPr lang="en-US" dirty="0"/>
          </a:p>
        </p:txBody>
      </p:sp>
      <p:grpSp>
        <p:nvGrpSpPr>
          <p:cNvPr id="6" name="Group 4">
            <a:extLst>
              <a:ext uri="{FF2B5EF4-FFF2-40B4-BE49-F238E27FC236}">
                <a16:creationId xmlns:a16="http://schemas.microsoft.com/office/drawing/2014/main" id="{4C1394F6-97E4-0EFF-BBDB-EFEC468D28F4}"/>
              </a:ext>
            </a:extLst>
          </p:cNvPr>
          <p:cNvGrpSpPr>
            <a:grpSpLocks/>
          </p:cNvGrpSpPr>
          <p:nvPr/>
        </p:nvGrpSpPr>
        <p:grpSpPr bwMode="auto">
          <a:xfrm>
            <a:off x="511876" y="2362949"/>
            <a:ext cx="4080925" cy="776311"/>
            <a:chOff x="3289" y="1842"/>
            <a:chExt cx="2313" cy="440"/>
          </a:xfrm>
        </p:grpSpPr>
        <p:grpSp>
          <p:nvGrpSpPr>
            <p:cNvPr id="7" name="Group 5">
              <a:extLst>
                <a:ext uri="{FF2B5EF4-FFF2-40B4-BE49-F238E27FC236}">
                  <a16:creationId xmlns:a16="http://schemas.microsoft.com/office/drawing/2014/main" id="{91F0AE69-14AE-B207-9CC9-AD7ADB5B693E}"/>
                </a:ext>
              </a:extLst>
            </p:cNvPr>
            <p:cNvGrpSpPr>
              <a:grpSpLocks/>
            </p:cNvGrpSpPr>
            <p:nvPr/>
          </p:nvGrpSpPr>
          <p:grpSpPr bwMode="auto">
            <a:xfrm>
              <a:off x="3289" y="1842"/>
              <a:ext cx="1460" cy="440"/>
              <a:chOff x="497" y="1549"/>
              <a:chExt cx="1460" cy="440"/>
            </a:xfrm>
          </p:grpSpPr>
          <p:grpSp>
            <p:nvGrpSpPr>
              <p:cNvPr id="17" name="Group 6">
                <a:extLst>
                  <a:ext uri="{FF2B5EF4-FFF2-40B4-BE49-F238E27FC236}">
                    <a16:creationId xmlns:a16="http://schemas.microsoft.com/office/drawing/2014/main" id="{B1E1A489-914B-98A5-4945-38033B1BC744}"/>
                  </a:ext>
                </a:extLst>
              </p:cNvPr>
              <p:cNvGrpSpPr>
                <a:grpSpLocks/>
              </p:cNvGrpSpPr>
              <p:nvPr/>
            </p:nvGrpSpPr>
            <p:grpSpPr bwMode="auto">
              <a:xfrm>
                <a:off x="497" y="1549"/>
                <a:ext cx="1179" cy="440"/>
                <a:chOff x="2267" y="1201"/>
                <a:chExt cx="1179" cy="440"/>
              </a:xfrm>
            </p:grpSpPr>
            <p:sp>
              <p:nvSpPr>
                <p:cNvPr id="22" name="Text Box 7">
                  <a:extLst>
                    <a:ext uri="{FF2B5EF4-FFF2-40B4-BE49-F238E27FC236}">
                      <a16:creationId xmlns:a16="http://schemas.microsoft.com/office/drawing/2014/main" id="{C42EFEF0-FE0E-648E-B470-F7C0C4166C83}"/>
                    </a:ext>
                  </a:extLst>
                </p:cNvPr>
                <p:cNvSpPr txBox="1">
                  <a:spLocks noChangeArrowheads="1"/>
                </p:cNvSpPr>
                <p:nvPr/>
              </p:nvSpPr>
              <p:spPr bwMode="auto">
                <a:xfrm>
                  <a:off x="2267" y="1201"/>
                  <a:ext cx="1179" cy="440"/>
                </a:xfrm>
                <a:prstGeom prst="rect">
                  <a:avLst/>
                </a:prstGeom>
                <a:solidFill>
                  <a:srgbClr val="BDCCD5"/>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778" kern="0" dirty="0">
                      <a:solidFill>
                        <a:srgbClr val="5C7F92"/>
                      </a:solidFill>
                      <a:latin typeface="Arial" charset="0"/>
                      <a:ea typeface="Arial Unicode MS" pitchFamily="34" charset="-128"/>
                      <a:cs typeface="Arial Unicode MS" pitchFamily="34" charset="-128"/>
                    </a:rPr>
                    <a:t>Tool</a:t>
                  </a:r>
                </a:p>
                <a:p>
                  <a:pPr algn="ctr" fontAlgn="auto">
                    <a:spcBef>
                      <a:spcPct val="50000"/>
                    </a:spcBef>
                    <a:spcAft>
                      <a:spcPts val="0"/>
                    </a:spcAft>
                    <a:defRPr/>
                  </a:pPr>
                  <a:endParaRPr lang="en-US" sz="1778" kern="0" dirty="0">
                    <a:solidFill>
                      <a:srgbClr val="F9E300"/>
                    </a:solidFill>
                    <a:latin typeface="Arial" charset="0"/>
                    <a:ea typeface="Arial Unicode MS" pitchFamily="34" charset="-128"/>
                    <a:cs typeface="Arial Unicode MS" pitchFamily="34" charset="-128"/>
                  </a:endParaRPr>
                </a:p>
              </p:txBody>
            </p:sp>
            <p:sp>
              <p:nvSpPr>
                <p:cNvPr id="23" name="Text Box 8">
                  <a:extLst>
                    <a:ext uri="{FF2B5EF4-FFF2-40B4-BE49-F238E27FC236}">
                      <a16:creationId xmlns:a16="http://schemas.microsoft.com/office/drawing/2014/main" id="{3E059BEF-D435-1B90-B4EB-44C963550184}"/>
                    </a:ext>
                  </a:extLst>
                </p:cNvPr>
                <p:cNvSpPr txBox="1">
                  <a:spLocks noChangeArrowheads="1"/>
                </p:cNvSpPr>
                <p:nvPr/>
              </p:nvSpPr>
              <p:spPr bwMode="auto">
                <a:xfrm>
                  <a:off x="2856" y="1427"/>
                  <a:ext cx="544" cy="169"/>
                </a:xfrm>
                <a:prstGeom prst="rect">
                  <a:avLst/>
                </a:prstGeom>
                <a:solidFill>
                  <a:srgbClr val="5C7F92"/>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334" kern="0" dirty="0">
                      <a:solidFill>
                        <a:srgbClr val="FFFFFF"/>
                      </a:solidFill>
                      <a:latin typeface="Arial" charset="0"/>
                      <a:ea typeface="Arial Unicode MS" pitchFamily="34" charset="-128"/>
                      <a:cs typeface="Arial Unicode MS" pitchFamily="34" charset="-128"/>
                    </a:rPr>
                    <a:t>Solver</a:t>
                  </a:r>
                </a:p>
              </p:txBody>
            </p:sp>
            <p:pic>
              <p:nvPicPr>
                <p:cNvPr id="24" name="Picture 19" descr="dialogs">
                  <a:extLst>
                    <a:ext uri="{FF2B5EF4-FFF2-40B4-BE49-F238E27FC236}">
                      <a16:creationId xmlns:a16="http://schemas.microsoft.com/office/drawing/2014/main" id="{EB85F49D-85E1-8C32-7DD6-B2F0EB6DB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 y="1214"/>
                  <a:ext cx="20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10">
                <a:extLst>
                  <a:ext uri="{FF2B5EF4-FFF2-40B4-BE49-F238E27FC236}">
                    <a16:creationId xmlns:a16="http://schemas.microsoft.com/office/drawing/2014/main" id="{B0AF4E7F-ECEF-1278-6DA0-8BC2458844C3}"/>
                  </a:ext>
                </a:extLst>
              </p:cNvPr>
              <p:cNvGrpSpPr>
                <a:grpSpLocks/>
              </p:cNvGrpSpPr>
              <p:nvPr/>
            </p:nvGrpSpPr>
            <p:grpSpPr bwMode="auto">
              <a:xfrm>
                <a:off x="1682" y="1685"/>
                <a:ext cx="275" cy="181"/>
                <a:chOff x="3110" y="3461"/>
                <a:chExt cx="275" cy="181"/>
              </a:xfrm>
            </p:grpSpPr>
            <p:cxnSp>
              <p:nvCxnSpPr>
                <p:cNvPr id="19" name="AutoShape 11">
                  <a:extLst>
                    <a:ext uri="{FF2B5EF4-FFF2-40B4-BE49-F238E27FC236}">
                      <a16:creationId xmlns:a16="http://schemas.microsoft.com/office/drawing/2014/main" id="{A19EE450-4346-D78E-E098-8215CBF1A8AC}"/>
                    </a:ext>
                  </a:extLst>
                </p:cNvPr>
                <p:cNvCxnSpPr>
                  <a:cxnSpLocks noChangeShapeType="1"/>
                  <a:endCxn id="20" idx="2"/>
                </p:cNvCxnSpPr>
                <p:nvPr/>
              </p:nvCxnSpPr>
              <p:spPr bwMode="auto">
                <a:xfrm>
                  <a:off x="3110" y="3551"/>
                  <a:ext cx="116" cy="0"/>
                </a:xfrm>
                <a:prstGeom prst="straightConnector1">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2">
                  <a:extLst>
                    <a:ext uri="{FF2B5EF4-FFF2-40B4-BE49-F238E27FC236}">
                      <a16:creationId xmlns:a16="http://schemas.microsoft.com/office/drawing/2014/main" id="{EBEB3BB5-0ED3-68BF-2A3A-7CB41567CE67}"/>
                    </a:ext>
                  </a:extLst>
                </p:cNvPr>
                <p:cNvSpPr>
                  <a:spLocks noChangeArrowheads="1"/>
                </p:cNvSpPr>
                <p:nvPr/>
              </p:nvSpPr>
              <p:spPr bwMode="auto">
                <a:xfrm>
                  <a:off x="3235" y="3483"/>
                  <a:ext cx="136" cy="136"/>
                </a:xfrm>
                <a:prstGeom prst="ellipse">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sp>
              <p:nvSpPr>
                <p:cNvPr id="21" name="Rectangle 13">
                  <a:extLst>
                    <a:ext uri="{FF2B5EF4-FFF2-40B4-BE49-F238E27FC236}">
                      <a16:creationId xmlns:a16="http://schemas.microsoft.com/office/drawing/2014/main" id="{88624483-04D6-B42E-3AB2-E790D69B99D4}"/>
                    </a:ext>
                  </a:extLst>
                </p:cNvPr>
                <p:cNvSpPr>
                  <a:spLocks noChangeArrowheads="1"/>
                </p:cNvSpPr>
                <p:nvPr/>
              </p:nvSpPr>
              <p:spPr bwMode="auto">
                <a:xfrm>
                  <a:off x="3311" y="3461"/>
                  <a:ext cx="74" cy="181"/>
                </a:xfrm>
                <a:prstGeom prst="rect">
                  <a:avLst/>
                </a:prstGeom>
                <a:solidFill>
                  <a:srgbClr val="FFFFFF"/>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grpSp>
        </p:grpSp>
        <p:grpSp>
          <p:nvGrpSpPr>
            <p:cNvPr id="8" name="Group 14">
              <a:extLst>
                <a:ext uri="{FF2B5EF4-FFF2-40B4-BE49-F238E27FC236}">
                  <a16:creationId xmlns:a16="http://schemas.microsoft.com/office/drawing/2014/main" id="{02D23E3F-56BC-E656-ADB1-C6F945C558A6}"/>
                </a:ext>
              </a:extLst>
            </p:cNvPr>
            <p:cNvGrpSpPr>
              <a:grpSpLocks/>
            </p:cNvGrpSpPr>
            <p:nvPr/>
          </p:nvGrpSpPr>
          <p:grpSpPr bwMode="auto">
            <a:xfrm>
              <a:off x="4687" y="1842"/>
              <a:ext cx="915" cy="440"/>
              <a:chOff x="3539" y="2316"/>
              <a:chExt cx="915" cy="440"/>
            </a:xfrm>
          </p:grpSpPr>
          <p:grpSp>
            <p:nvGrpSpPr>
              <p:cNvPr id="9" name="Group 15">
                <a:extLst>
                  <a:ext uri="{FF2B5EF4-FFF2-40B4-BE49-F238E27FC236}">
                    <a16:creationId xmlns:a16="http://schemas.microsoft.com/office/drawing/2014/main" id="{FD253E28-DF57-C67B-AB18-35715871B114}"/>
                  </a:ext>
                </a:extLst>
              </p:cNvPr>
              <p:cNvGrpSpPr>
                <a:grpSpLocks/>
              </p:cNvGrpSpPr>
              <p:nvPr/>
            </p:nvGrpSpPr>
            <p:grpSpPr bwMode="auto">
              <a:xfrm>
                <a:off x="3815" y="2316"/>
                <a:ext cx="639" cy="440"/>
                <a:chOff x="1973" y="3223"/>
                <a:chExt cx="639" cy="440"/>
              </a:xfrm>
            </p:grpSpPr>
            <p:grpSp>
              <p:nvGrpSpPr>
                <p:cNvPr id="13" name="Group 16">
                  <a:extLst>
                    <a:ext uri="{FF2B5EF4-FFF2-40B4-BE49-F238E27FC236}">
                      <a16:creationId xmlns:a16="http://schemas.microsoft.com/office/drawing/2014/main" id="{B2A0F366-4A12-6885-0E65-9D472B6BB564}"/>
                    </a:ext>
                  </a:extLst>
                </p:cNvPr>
                <p:cNvGrpSpPr>
                  <a:grpSpLocks/>
                </p:cNvGrpSpPr>
                <p:nvPr/>
              </p:nvGrpSpPr>
              <p:grpSpPr bwMode="auto">
                <a:xfrm>
                  <a:off x="1973" y="3223"/>
                  <a:ext cx="639" cy="440"/>
                  <a:chOff x="3299" y="3361"/>
                  <a:chExt cx="639" cy="440"/>
                </a:xfrm>
              </p:grpSpPr>
              <p:sp>
                <p:nvSpPr>
                  <p:cNvPr id="15" name="Text Box 17">
                    <a:extLst>
                      <a:ext uri="{FF2B5EF4-FFF2-40B4-BE49-F238E27FC236}">
                        <a16:creationId xmlns:a16="http://schemas.microsoft.com/office/drawing/2014/main" id="{BFCFCC8A-2C5F-F66D-B1B1-4AA1A5E3249F}"/>
                      </a:ext>
                    </a:extLst>
                  </p:cNvPr>
                  <p:cNvSpPr txBox="1">
                    <a:spLocks noChangeArrowheads="1"/>
                  </p:cNvSpPr>
                  <p:nvPr/>
                </p:nvSpPr>
                <p:spPr bwMode="auto">
                  <a:xfrm>
                    <a:off x="3299" y="3361"/>
                    <a:ext cx="639" cy="440"/>
                  </a:xfrm>
                  <a:prstGeom prst="rect">
                    <a:avLst/>
                  </a:prstGeom>
                  <a:solidFill>
                    <a:srgbClr val="BDCCD5"/>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778" kern="0" dirty="0">
                        <a:solidFill>
                          <a:srgbClr val="5C7F92"/>
                        </a:solidFill>
                        <a:latin typeface="Arial" charset="0"/>
                        <a:ea typeface="Arial Unicode MS" pitchFamily="34" charset="-128"/>
                        <a:cs typeface="Arial Unicode MS" pitchFamily="34" charset="-128"/>
                      </a:rPr>
                      <a:t>FMU</a:t>
                    </a:r>
                  </a:p>
                  <a:p>
                    <a:pPr algn="ctr" fontAlgn="auto">
                      <a:spcBef>
                        <a:spcPct val="50000"/>
                      </a:spcBef>
                      <a:spcAft>
                        <a:spcPts val="0"/>
                      </a:spcAft>
                      <a:defRPr/>
                    </a:pPr>
                    <a:endParaRPr lang="en-US" sz="1778" kern="0" dirty="0">
                      <a:solidFill>
                        <a:srgbClr val="F9E300"/>
                      </a:solidFill>
                      <a:latin typeface="Arial" charset="0"/>
                      <a:ea typeface="Arial Unicode MS" pitchFamily="34" charset="-128"/>
                      <a:cs typeface="Arial Unicode MS" pitchFamily="34" charset="-128"/>
                    </a:endParaRPr>
                  </a:p>
                </p:txBody>
              </p:sp>
              <p:sp>
                <p:nvSpPr>
                  <p:cNvPr id="16" name="Text Box 18">
                    <a:extLst>
                      <a:ext uri="{FF2B5EF4-FFF2-40B4-BE49-F238E27FC236}">
                        <a16:creationId xmlns:a16="http://schemas.microsoft.com/office/drawing/2014/main" id="{B87A3A01-46B7-33AA-326B-7C29745A37A1}"/>
                      </a:ext>
                    </a:extLst>
                  </p:cNvPr>
                  <p:cNvSpPr txBox="1">
                    <a:spLocks noChangeArrowheads="1"/>
                  </p:cNvSpPr>
                  <p:nvPr/>
                </p:nvSpPr>
                <p:spPr bwMode="auto">
                  <a:xfrm>
                    <a:off x="3343" y="3587"/>
                    <a:ext cx="544" cy="169"/>
                  </a:xfrm>
                  <a:prstGeom prst="rect">
                    <a:avLst/>
                  </a:prstGeom>
                  <a:solidFill>
                    <a:srgbClr val="E30916"/>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334" kern="0" dirty="0">
                        <a:solidFill>
                          <a:srgbClr val="FFFFFF"/>
                        </a:solidFill>
                        <a:latin typeface="Arial" charset="0"/>
                        <a:ea typeface="Arial Unicode MS" pitchFamily="34" charset="-128"/>
                        <a:cs typeface="Arial Unicode MS" pitchFamily="34" charset="-128"/>
                      </a:rPr>
                      <a:t>Model</a:t>
                    </a:r>
                  </a:p>
                </p:txBody>
              </p:sp>
            </p:grpSp>
            <p:pic>
              <p:nvPicPr>
                <p:cNvPr id="14" name="Picture 25" descr="exec">
                  <a:extLst>
                    <a:ext uri="{FF2B5EF4-FFF2-40B4-BE49-F238E27FC236}">
                      <a16:creationId xmlns:a16="http://schemas.microsoft.com/office/drawing/2014/main" id="{1D2BCCB5-89D1-7DC1-983F-CAAEF6B4F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V="1">
                  <a:off x="1984" y="3246"/>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20">
                <a:extLst>
                  <a:ext uri="{FF2B5EF4-FFF2-40B4-BE49-F238E27FC236}">
                    <a16:creationId xmlns:a16="http://schemas.microsoft.com/office/drawing/2014/main" id="{5AF6A380-3B06-2376-95F5-1EF8A677D29F}"/>
                  </a:ext>
                </a:extLst>
              </p:cNvPr>
              <p:cNvGrpSpPr>
                <a:grpSpLocks/>
              </p:cNvGrpSpPr>
              <p:nvPr/>
            </p:nvGrpSpPr>
            <p:grpSpPr bwMode="auto">
              <a:xfrm>
                <a:off x="3539" y="2470"/>
                <a:ext cx="268" cy="136"/>
                <a:chOff x="1524" y="3173"/>
                <a:chExt cx="268" cy="136"/>
              </a:xfrm>
            </p:grpSpPr>
            <p:cxnSp>
              <p:nvCxnSpPr>
                <p:cNvPr id="11" name="AutoShape 21">
                  <a:extLst>
                    <a:ext uri="{FF2B5EF4-FFF2-40B4-BE49-F238E27FC236}">
                      <a16:creationId xmlns:a16="http://schemas.microsoft.com/office/drawing/2014/main" id="{D1A4E0D0-D615-2487-68E6-E55374DA1C91}"/>
                    </a:ext>
                  </a:extLst>
                </p:cNvPr>
                <p:cNvCxnSpPr>
                  <a:cxnSpLocks noChangeShapeType="1"/>
                  <a:stCxn id="12" idx="6"/>
                </p:cNvCxnSpPr>
                <p:nvPr/>
              </p:nvCxnSpPr>
              <p:spPr bwMode="auto">
                <a:xfrm>
                  <a:off x="1669" y="3241"/>
                  <a:ext cx="123" cy="0"/>
                </a:xfrm>
                <a:prstGeom prst="straightConnector1">
                  <a:avLst/>
                </a:prstGeom>
                <a:noFill/>
                <a:ln w="2857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Oval 22">
                  <a:extLst>
                    <a:ext uri="{FF2B5EF4-FFF2-40B4-BE49-F238E27FC236}">
                      <a16:creationId xmlns:a16="http://schemas.microsoft.com/office/drawing/2014/main" id="{75F1E963-D134-77F0-6FEB-7119C362F629}"/>
                    </a:ext>
                  </a:extLst>
                </p:cNvPr>
                <p:cNvSpPr>
                  <a:spLocks noChangeArrowheads="1"/>
                </p:cNvSpPr>
                <p:nvPr/>
              </p:nvSpPr>
              <p:spPr bwMode="auto">
                <a:xfrm>
                  <a:off x="1524" y="3173"/>
                  <a:ext cx="136" cy="136"/>
                </a:xfrm>
                <a:prstGeom prst="ellipse">
                  <a:avLst/>
                </a:prstGeom>
                <a:noFill/>
                <a:ln w="28575">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grpSp>
        </p:grpSp>
      </p:grpSp>
      <p:grpSp>
        <p:nvGrpSpPr>
          <p:cNvPr id="25" name="Group 23">
            <a:extLst>
              <a:ext uri="{FF2B5EF4-FFF2-40B4-BE49-F238E27FC236}">
                <a16:creationId xmlns:a16="http://schemas.microsoft.com/office/drawing/2014/main" id="{46C3DBDB-FDC6-2766-A525-A458D08CA5C7}"/>
              </a:ext>
            </a:extLst>
          </p:cNvPr>
          <p:cNvGrpSpPr>
            <a:grpSpLocks/>
          </p:cNvGrpSpPr>
          <p:nvPr/>
        </p:nvGrpSpPr>
        <p:grpSpPr bwMode="auto">
          <a:xfrm>
            <a:off x="6728858" y="2161813"/>
            <a:ext cx="4080925" cy="1187402"/>
            <a:chOff x="3289" y="3385"/>
            <a:chExt cx="2313" cy="673"/>
          </a:xfrm>
        </p:grpSpPr>
        <p:grpSp>
          <p:nvGrpSpPr>
            <p:cNvPr id="26" name="Group 24">
              <a:extLst>
                <a:ext uri="{FF2B5EF4-FFF2-40B4-BE49-F238E27FC236}">
                  <a16:creationId xmlns:a16="http://schemas.microsoft.com/office/drawing/2014/main" id="{A96BC7F3-2A07-A198-D5D8-908E997B5A7D}"/>
                </a:ext>
              </a:extLst>
            </p:cNvPr>
            <p:cNvGrpSpPr>
              <a:grpSpLocks/>
            </p:cNvGrpSpPr>
            <p:nvPr/>
          </p:nvGrpSpPr>
          <p:grpSpPr bwMode="auto">
            <a:xfrm>
              <a:off x="3289" y="3501"/>
              <a:ext cx="1460" cy="440"/>
              <a:chOff x="497" y="2066"/>
              <a:chExt cx="1460" cy="440"/>
            </a:xfrm>
          </p:grpSpPr>
          <p:grpSp>
            <p:nvGrpSpPr>
              <p:cNvPr id="36" name="Group 25">
                <a:extLst>
                  <a:ext uri="{FF2B5EF4-FFF2-40B4-BE49-F238E27FC236}">
                    <a16:creationId xmlns:a16="http://schemas.microsoft.com/office/drawing/2014/main" id="{3364999D-56B5-34C2-BDAA-511AA897A5A9}"/>
                  </a:ext>
                </a:extLst>
              </p:cNvPr>
              <p:cNvGrpSpPr>
                <a:grpSpLocks/>
              </p:cNvGrpSpPr>
              <p:nvPr/>
            </p:nvGrpSpPr>
            <p:grpSpPr bwMode="auto">
              <a:xfrm>
                <a:off x="497" y="2066"/>
                <a:ext cx="1179" cy="440"/>
                <a:chOff x="3389" y="1669"/>
                <a:chExt cx="1179" cy="440"/>
              </a:xfrm>
            </p:grpSpPr>
            <p:sp>
              <p:nvSpPr>
                <p:cNvPr id="42" name="Text Box 26">
                  <a:extLst>
                    <a:ext uri="{FF2B5EF4-FFF2-40B4-BE49-F238E27FC236}">
                      <a16:creationId xmlns:a16="http://schemas.microsoft.com/office/drawing/2014/main" id="{29812332-699D-5E1A-B0F4-7AC0B3390428}"/>
                    </a:ext>
                  </a:extLst>
                </p:cNvPr>
                <p:cNvSpPr txBox="1">
                  <a:spLocks noChangeArrowheads="1"/>
                </p:cNvSpPr>
                <p:nvPr/>
              </p:nvSpPr>
              <p:spPr bwMode="auto">
                <a:xfrm>
                  <a:off x="3389" y="1669"/>
                  <a:ext cx="1179" cy="440"/>
                </a:xfrm>
                <a:prstGeom prst="rect">
                  <a:avLst/>
                </a:prstGeom>
                <a:solidFill>
                  <a:srgbClr val="BDCCD5"/>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778" kern="0" dirty="0">
                      <a:solidFill>
                        <a:srgbClr val="5C7F92"/>
                      </a:solidFill>
                      <a:latin typeface="Arial" charset="0"/>
                      <a:ea typeface="Arial Unicode MS" pitchFamily="34" charset="-128"/>
                      <a:cs typeface="Arial Unicode MS" pitchFamily="34" charset="-128"/>
                    </a:rPr>
                    <a:t>Tool</a:t>
                  </a:r>
                </a:p>
                <a:p>
                  <a:pPr algn="ctr" fontAlgn="auto">
                    <a:spcBef>
                      <a:spcPct val="50000"/>
                    </a:spcBef>
                    <a:spcAft>
                      <a:spcPts val="0"/>
                    </a:spcAft>
                    <a:defRPr/>
                  </a:pPr>
                  <a:endParaRPr lang="en-US" sz="1778" kern="0" dirty="0">
                    <a:solidFill>
                      <a:srgbClr val="F9E300"/>
                    </a:solidFill>
                    <a:latin typeface="Arial" charset="0"/>
                    <a:ea typeface="Arial Unicode MS" pitchFamily="34" charset="-128"/>
                    <a:cs typeface="Arial Unicode MS" pitchFamily="34" charset="-128"/>
                  </a:endParaRPr>
                </a:p>
              </p:txBody>
            </p:sp>
            <p:pic>
              <p:nvPicPr>
                <p:cNvPr id="43" name="Picture 19" descr="dialogs">
                  <a:extLst>
                    <a:ext uri="{FF2B5EF4-FFF2-40B4-BE49-F238E27FC236}">
                      <a16:creationId xmlns:a16="http://schemas.microsoft.com/office/drawing/2014/main" id="{35378EFD-CE41-4983-2CDF-09D6114DD5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 y="1682"/>
                  <a:ext cx="201"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Group 28">
                <a:extLst>
                  <a:ext uri="{FF2B5EF4-FFF2-40B4-BE49-F238E27FC236}">
                    <a16:creationId xmlns:a16="http://schemas.microsoft.com/office/drawing/2014/main" id="{1EC654A4-0EE8-DBCA-38B3-DB8C567FA421}"/>
                  </a:ext>
                </a:extLst>
              </p:cNvPr>
              <p:cNvGrpSpPr>
                <a:grpSpLocks/>
              </p:cNvGrpSpPr>
              <p:nvPr/>
            </p:nvGrpSpPr>
            <p:grpSpPr bwMode="auto">
              <a:xfrm>
                <a:off x="1682" y="2195"/>
                <a:ext cx="275" cy="181"/>
                <a:chOff x="1310" y="3150"/>
                <a:chExt cx="275" cy="181"/>
              </a:xfrm>
            </p:grpSpPr>
            <p:cxnSp>
              <p:nvCxnSpPr>
                <p:cNvPr id="38" name="AutoShape 29">
                  <a:extLst>
                    <a:ext uri="{FF2B5EF4-FFF2-40B4-BE49-F238E27FC236}">
                      <a16:creationId xmlns:a16="http://schemas.microsoft.com/office/drawing/2014/main" id="{7D7E3454-1B28-A88E-82C2-8114D90C20AD}"/>
                    </a:ext>
                  </a:extLst>
                </p:cNvPr>
                <p:cNvCxnSpPr>
                  <a:cxnSpLocks noChangeShapeType="1"/>
                  <a:endCxn id="40" idx="2"/>
                </p:cNvCxnSpPr>
                <p:nvPr/>
              </p:nvCxnSpPr>
              <p:spPr bwMode="auto">
                <a:xfrm>
                  <a:off x="1310" y="3240"/>
                  <a:ext cx="116" cy="0"/>
                </a:xfrm>
                <a:prstGeom prst="straightConnector1">
                  <a:avLst/>
                </a:prstGeom>
                <a:noFill/>
                <a:ln w="28575">
                  <a:solidFill>
                    <a:srgbClr val="F84E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 name="Group 30">
                  <a:extLst>
                    <a:ext uri="{FF2B5EF4-FFF2-40B4-BE49-F238E27FC236}">
                      <a16:creationId xmlns:a16="http://schemas.microsoft.com/office/drawing/2014/main" id="{6A1F22FD-266B-3615-9E56-2F7821B4B5EC}"/>
                    </a:ext>
                  </a:extLst>
                </p:cNvPr>
                <p:cNvGrpSpPr>
                  <a:grpSpLocks/>
                </p:cNvGrpSpPr>
                <p:nvPr/>
              </p:nvGrpSpPr>
              <p:grpSpPr bwMode="auto">
                <a:xfrm>
                  <a:off x="1435" y="3150"/>
                  <a:ext cx="150" cy="181"/>
                  <a:chOff x="3407" y="2944"/>
                  <a:chExt cx="150" cy="181"/>
                </a:xfrm>
              </p:grpSpPr>
              <p:sp>
                <p:nvSpPr>
                  <p:cNvPr id="40" name="Oval 31">
                    <a:extLst>
                      <a:ext uri="{FF2B5EF4-FFF2-40B4-BE49-F238E27FC236}">
                        <a16:creationId xmlns:a16="http://schemas.microsoft.com/office/drawing/2014/main" id="{64DD9B46-1EB3-726D-91B7-6658C49B4668}"/>
                      </a:ext>
                    </a:extLst>
                  </p:cNvPr>
                  <p:cNvSpPr>
                    <a:spLocks noChangeArrowheads="1"/>
                  </p:cNvSpPr>
                  <p:nvPr/>
                </p:nvSpPr>
                <p:spPr bwMode="auto">
                  <a:xfrm>
                    <a:off x="3407" y="2966"/>
                    <a:ext cx="136" cy="136"/>
                  </a:xfrm>
                  <a:prstGeom prst="ellipse">
                    <a:avLst/>
                  </a:prstGeom>
                  <a:noFill/>
                  <a:ln w="28575">
                    <a:solidFill>
                      <a:srgbClr val="F84E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sp>
                <p:nvSpPr>
                  <p:cNvPr id="41" name="Rectangle 32">
                    <a:extLst>
                      <a:ext uri="{FF2B5EF4-FFF2-40B4-BE49-F238E27FC236}">
                        <a16:creationId xmlns:a16="http://schemas.microsoft.com/office/drawing/2014/main" id="{587EA4EC-535F-48F5-CC2F-0F25E01FC821}"/>
                      </a:ext>
                    </a:extLst>
                  </p:cNvPr>
                  <p:cNvSpPr>
                    <a:spLocks noChangeArrowheads="1"/>
                  </p:cNvSpPr>
                  <p:nvPr/>
                </p:nvSpPr>
                <p:spPr bwMode="auto">
                  <a:xfrm>
                    <a:off x="3483" y="2944"/>
                    <a:ext cx="74" cy="1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grpSp>
          </p:grpSp>
        </p:grpSp>
        <p:grpSp>
          <p:nvGrpSpPr>
            <p:cNvPr id="27" name="Group 33">
              <a:extLst>
                <a:ext uri="{FF2B5EF4-FFF2-40B4-BE49-F238E27FC236}">
                  <a16:creationId xmlns:a16="http://schemas.microsoft.com/office/drawing/2014/main" id="{4361C4EA-1BAF-3651-BAC8-6CA5969DC937}"/>
                </a:ext>
              </a:extLst>
            </p:cNvPr>
            <p:cNvGrpSpPr>
              <a:grpSpLocks/>
            </p:cNvGrpSpPr>
            <p:nvPr/>
          </p:nvGrpSpPr>
          <p:grpSpPr bwMode="auto">
            <a:xfrm>
              <a:off x="4687" y="3385"/>
              <a:ext cx="915" cy="673"/>
              <a:chOff x="3539" y="1559"/>
              <a:chExt cx="915" cy="673"/>
            </a:xfrm>
          </p:grpSpPr>
          <p:grpSp>
            <p:nvGrpSpPr>
              <p:cNvPr id="28" name="Group 34">
                <a:extLst>
                  <a:ext uri="{FF2B5EF4-FFF2-40B4-BE49-F238E27FC236}">
                    <a16:creationId xmlns:a16="http://schemas.microsoft.com/office/drawing/2014/main" id="{AF7B1A22-4EDF-9C5B-26C9-CA515D175599}"/>
                  </a:ext>
                </a:extLst>
              </p:cNvPr>
              <p:cNvGrpSpPr>
                <a:grpSpLocks/>
              </p:cNvGrpSpPr>
              <p:nvPr/>
            </p:nvGrpSpPr>
            <p:grpSpPr bwMode="auto">
              <a:xfrm>
                <a:off x="3815" y="1559"/>
                <a:ext cx="639" cy="673"/>
                <a:chOff x="3557" y="2755"/>
                <a:chExt cx="639" cy="673"/>
              </a:xfrm>
            </p:grpSpPr>
            <p:sp>
              <p:nvSpPr>
                <p:cNvPr id="32" name="Text Box 35">
                  <a:extLst>
                    <a:ext uri="{FF2B5EF4-FFF2-40B4-BE49-F238E27FC236}">
                      <a16:creationId xmlns:a16="http://schemas.microsoft.com/office/drawing/2014/main" id="{2BF7AE1C-F635-46B6-6368-E412CA8ED7FE}"/>
                    </a:ext>
                  </a:extLst>
                </p:cNvPr>
                <p:cNvSpPr txBox="1">
                  <a:spLocks noChangeArrowheads="1"/>
                </p:cNvSpPr>
                <p:nvPr/>
              </p:nvSpPr>
              <p:spPr bwMode="auto">
                <a:xfrm>
                  <a:off x="3557" y="2755"/>
                  <a:ext cx="639" cy="673"/>
                </a:xfrm>
                <a:prstGeom prst="rect">
                  <a:avLst/>
                </a:prstGeom>
                <a:solidFill>
                  <a:srgbClr val="BDCCD5"/>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778" kern="0" dirty="0">
                      <a:solidFill>
                        <a:srgbClr val="5C7F92"/>
                      </a:solidFill>
                      <a:latin typeface="Arial" charset="0"/>
                      <a:ea typeface="Arial Unicode MS" pitchFamily="34" charset="-128"/>
                      <a:cs typeface="Arial Unicode MS" pitchFamily="34" charset="-128"/>
                    </a:rPr>
                    <a:t>FMU</a:t>
                  </a:r>
                </a:p>
                <a:p>
                  <a:pPr algn="ctr" fontAlgn="auto">
                    <a:spcBef>
                      <a:spcPct val="50000"/>
                    </a:spcBef>
                    <a:spcAft>
                      <a:spcPts val="0"/>
                    </a:spcAft>
                    <a:defRPr/>
                  </a:pPr>
                  <a:endParaRPr lang="en-US" sz="1778" kern="0" dirty="0">
                    <a:solidFill>
                      <a:srgbClr val="5C7F92"/>
                    </a:solidFill>
                    <a:latin typeface="Arial" charset="0"/>
                    <a:ea typeface="Arial Unicode MS" pitchFamily="34" charset="-128"/>
                    <a:cs typeface="Arial Unicode MS" pitchFamily="34" charset="-128"/>
                  </a:endParaRPr>
                </a:p>
                <a:p>
                  <a:pPr algn="ctr" fontAlgn="auto">
                    <a:spcBef>
                      <a:spcPct val="50000"/>
                    </a:spcBef>
                    <a:spcAft>
                      <a:spcPts val="0"/>
                    </a:spcAft>
                    <a:defRPr/>
                  </a:pPr>
                  <a:endParaRPr lang="en-US" sz="1778" kern="0" dirty="0">
                    <a:solidFill>
                      <a:srgbClr val="F9E300"/>
                    </a:solidFill>
                    <a:latin typeface="Arial" charset="0"/>
                    <a:ea typeface="Arial Unicode MS" pitchFamily="34" charset="-128"/>
                    <a:cs typeface="Arial Unicode MS" pitchFamily="34" charset="-128"/>
                  </a:endParaRPr>
                </a:p>
              </p:txBody>
            </p:sp>
            <p:sp>
              <p:nvSpPr>
                <p:cNvPr id="33" name="Text Box 36">
                  <a:extLst>
                    <a:ext uri="{FF2B5EF4-FFF2-40B4-BE49-F238E27FC236}">
                      <a16:creationId xmlns:a16="http://schemas.microsoft.com/office/drawing/2014/main" id="{1787A318-17A2-4D5F-B0D0-698965F52BD6}"/>
                    </a:ext>
                  </a:extLst>
                </p:cNvPr>
                <p:cNvSpPr txBox="1">
                  <a:spLocks noChangeArrowheads="1"/>
                </p:cNvSpPr>
                <p:nvPr/>
              </p:nvSpPr>
              <p:spPr bwMode="auto">
                <a:xfrm>
                  <a:off x="3601" y="2981"/>
                  <a:ext cx="544" cy="169"/>
                </a:xfrm>
                <a:prstGeom prst="rect">
                  <a:avLst/>
                </a:prstGeom>
                <a:solidFill>
                  <a:srgbClr val="E30916"/>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334" kern="0" dirty="0">
                      <a:solidFill>
                        <a:srgbClr val="FFFFFF"/>
                      </a:solidFill>
                      <a:latin typeface="Arial" charset="0"/>
                      <a:ea typeface="Arial Unicode MS" pitchFamily="34" charset="-128"/>
                      <a:cs typeface="Arial Unicode MS" pitchFamily="34" charset="-128"/>
                    </a:rPr>
                    <a:t>Model</a:t>
                  </a:r>
                </a:p>
              </p:txBody>
            </p:sp>
            <p:sp>
              <p:nvSpPr>
                <p:cNvPr id="34" name="Text Box 37">
                  <a:extLst>
                    <a:ext uri="{FF2B5EF4-FFF2-40B4-BE49-F238E27FC236}">
                      <a16:creationId xmlns:a16="http://schemas.microsoft.com/office/drawing/2014/main" id="{BF12690D-CDB1-A25C-08FF-94056F365AD8}"/>
                    </a:ext>
                  </a:extLst>
                </p:cNvPr>
                <p:cNvSpPr txBox="1">
                  <a:spLocks noChangeArrowheads="1"/>
                </p:cNvSpPr>
                <p:nvPr/>
              </p:nvSpPr>
              <p:spPr bwMode="auto">
                <a:xfrm>
                  <a:off x="3601" y="3173"/>
                  <a:ext cx="544" cy="169"/>
                </a:xfrm>
                <a:prstGeom prst="rect">
                  <a:avLst/>
                </a:prstGeom>
                <a:solidFill>
                  <a:srgbClr val="5C7F92"/>
                </a:solidFill>
                <a:ln w="9525">
                  <a:solidFill>
                    <a:srgbClr val="5C7F9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auto">
                    <a:spcBef>
                      <a:spcPct val="50000"/>
                    </a:spcBef>
                    <a:spcAft>
                      <a:spcPts val="0"/>
                    </a:spcAft>
                    <a:defRPr/>
                  </a:pPr>
                  <a:r>
                    <a:rPr lang="en-US" sz="1334" kern="0" dirty="0">
                      <a:solidFill>
                        <a:srgbClr val="FFFFFF"/>
                      </a:solidFill>
                      <a:latin typeface="Arial" charset="0"/>
                      <a:ea typeface="Arial Unicode MS" pitchFamily="34" charset="-128"/>
                      <a:cs typeface="Arial Unicode MS" pitchFamily="34" charset="-128"/>
                    </a:rPr>
                    <a:t>Solver</a:t>
                  </a:r>
                </a:p>
              </p:txBody>
            </p:sp>
            <p:pic>
              <p:nvPicPr>
                <p:cNvPr id="35" name="Picture 25" descr="exec">
                  <a:extLst>
                    <a:ext uri="{FF2B5EF4-FFF2-40B4-BE49-F238E27FC236}">
                      <a16:creationId xmlns:a16="http://schemas.microsoft.com/office/drawing/2014/main" id="{3C8F32FD-2CEB-6BBC-9E72-22F110676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V="1">
                  <a:off x="3562" y="2778"/>
                  <a:ext cx="16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39">
                <a:extLst>
                  <a:ext uri="{FF2B5EF4-FFF2-40B4-BE49-F238E27FC236}">
                    <a16:creationId xmlns:a16="http://schemas.microsoft.com/office/drawing/2014/main" id="{356C6916-8795-F5DC-E0B0-12725FC1660D}"/>
                  </a:ext>
                </a:extLst>
              </p:cNvPr>
              <p:cNvGrpSpPr>
                <a:grpSpLocks/>
              </p:cNvGrpSpPr>
              <p:nvPr/>
            </p:nvGrpSpPr>
            <p:grpSpPr bwMode="auto">
              <a:xfrm>
                <a:off x="3539" y="1826"/>
                <a:ext cx="268" cy="136"/>
                <a:chOff x="1524" y="3173"/>
                <a:chExt cx="268" cy="136"/>
              </a:xfrm>
            </p:grpSpPr>
            <p:cxnSp>
              <p:nvCxnSpPr>
                <p:cNvPr id="30" name="AutoShape 40">
                  <a:extLst>
                    <a:ext uri="{FF2B5EF4-FFF2-40B4-BE49-F238E27FC236}">
                      <a16:creationId xmlns:a16="http://schemas.microsoft.com/office/drawing/2014/main" id="{33F2AF19-2CCA-1071-04FD-0D84F63CB579}"/>
                    </a:ext>
                  </a:extLst>
                </p:cNvPr>
                <p:cNvCxnSpPr>
                  <a:cxnSpLocks noChangeShapeType="1"/>
                  <a:stCxn id="31" idx="6"/>
                </p:cNvCxnSpPr>
                <p:nvPr/>
              </p:nvCxnSpPr>
              <p:spPr bwMode="auto">
                <a:xfrm>
                  <a:off x="1669" y="3241"/>
                  <a:ext cx="123" cy="0"/>
                </a:xfrm>
                <a:prstGeom prst="straightConnector1">
                  <a:avLst/>
                </a:prstGeom>
                <a:noFill/>
                <a:ln w="28575">
                  <a:solidFill>
                    <a:srgbClr val="F84E5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Oval 41">
                  <a:extLst>
                    <a:ext uri="{FF2B5EF4-FFF2-40B4-BE49-F238E27FC236}">
                      <a16:creationId xmlns:a16="http://schemas.microsoft.com/office/drawing/2014/main" id="{6E9F1B78-D0AB-4530-2D1E-F6B850BA9CAD}"/>
                    </a:ext>
                  </a:extLst>
                </p:cNvPr>
                <p:cNvSpPr>
                  <a:spLocks noChangeArrowheads="1"/>
                </p:cNvSpPr>
                <p:nvPr/>
              </p:nvSpPr>
              <p:spPr bwMode="auto">
                <a:xfrm>
                  <a:off x="1524" y="3173"/>
                  <a:ext cx="136" cy="136"/>
                </a:xfrm>
                <a:prstGeom prst="ellipse">
                  <a:avLst/>
                </a:prstGeom>
                <a:noFill/>
                <a:ln w="28575">
                  <a:solidFill>
                    <a:srgbClr val="F84E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sz="1778" kern="0" dirty="0">
                    <a:solidFill>
                      <a:sysClr val="windowText" lastClr="000000"/>
                    </a:solidFill>
                    <a:latin typeface="Arial" charset="0"/>
                  </a:endParaRPr>
                </a:p>
              </p:txBody>
            </p:sp>
          </p:grpSp>
        </p:grpSp>
      </p:grpSp>
    </p:spTree>
    <p:extLst>
      <p:ext uri="{BB962C8B-B14F-4D97-AF65-F5344CB8AC3E}">
        <p14:creationId xmlns:p14="http://schemas.microsoft.com/office/powerpoint/2010/main" val="233204536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AFBD6E-D1A8-9305-7CBB-892BB52D4C51}"/>
              </a:ext>
            </a:extLst>
          </p:cNvPr>
          <p:cNvSpPr>
            <a:spLocks noGrp="1"/>
          </p:cNvSpPr>
          <p:nvPr>
            <p:ph type="title"/>
          </p:nvPr>
        </p:nvSpPr>
        <p:spPr/>
        <p:txBody>
          <a:bodyPr/>
          <a:lstStyle/>
          <a:p>
            <a:r>
              <a:rPr lang="en-US" dirty="0"/>
              <a:t>FMI for Co-simulation Tool Wrapper Variant</a:t>
            </a:r>
          </a:p>
        </p:txBody>
      </p:sp>
      <p:sp>
        <p:nvSpPr>
          <p:cNvPr id="6" name="Inhaltsplatzhalter 5">
            <a:extLst>
              <a:ext uri="{FF2B5EF4-FFF2-40B4-BE49-F238E27FC236}">
                <a16:creationId xmlns:a16="http://schemas.microsoft.com/office/drawing/2014/main" id="{F3BE3D47-9EF2-DC0D-06B5-EA79BF0D7B20}"/>
              </a:ext>
            </a:extLst>
          </p:cNvPr>
          <p:cNvSpPr>
            <a:spLocks noGrp="1"/>
          </p:cNvSpPr>
          <p:nvPr>
            <p:ph sz="half" idx="1"/>
          </p:nvPr>
        </p:nvSpPr>
        <p:spPr/>
        <p:txBody>
          <a:bodyPr/>
          <a:lstStyle/>
          <a:p>
            <a:r>
              <a:rPr lang="en-US" kern="0" dirty="0"/>
              <a:t>Co-simulation stand-alone FMU</a:t>
            </a:r>
          </a:p>
          <a:p>
            <a:pPr lvl="1"/>
            <a:r>
              <a:rPr lang="en-US" kern="0" dirty="0"/>
              <a:t>self-contained FMU</a:t>
            </a:r>
          </a:p>
          <a:p>
            <a:endParaRPr lang="en-US" dirty="0"/>
          </a:p>
        </p:txBody>
      </p:sp>
      <p:sp>
        <p:nvSpPr>
          <p:cNvPr id="7" name="Inhaltsplatzhalter 6">
            <a:extLst>
              <a:ext uri="{FF2B5EF4-FFF2-40B4-BE49-F238E27FC236}">
                <a16:creationId xmlns:a16="http://schemas.microsoft.com/office/drawing/2014/main" id="{9742CCD1-98B7-A702-292D-4DD2B1748EF4}"/>
              </a:ext>
            </a:extLst>
          </p:cNvPr>
          <p:cNvSpPr>
            <a:spLocks noGrp="1"/>
          </p:cNvSpPr>
          <p:nvPr>
            <p:ph sz="half" idx="2"/>
          </p:nvPr>
        </p:nvSpPr>
        <p:spPr/>
        <p:txBody>
          <a:bodyPr/>
          <a:lstStyle/>
          <a:p>
            <a:r>
              <a:rPr lang="en-US" kern="0" dirty="0"/>
              <a:t>Co-simulation FMI Tool Wrapper</a:t>
            </a:r>
          </a:p>
          <a:p>
            <a:pPr lvl="1"/>
            <a:r>
              <a:rPr lang="en-US" kern="0" dirty="0"/>
              <a:t>FMU dependent on an existing tool installation</a:t>
            </a:r>
          </a:p>
          <a:p>
            <a:endParaRPr lang="en-US" dirty="0"/>
          </a:p>
        </p:txBody>
      </p:sp>
      <p:pic>
        <p:nvPicPr>
          <p:cNvPr id="130" name="Grafik 129">
            <a:extLst>
              <a:ext uri="{FF2B5EF4-FFF2-40B4-BE49-F238E27FC236}">
                <a16:creationId xmlns:a16="http://schemas.microsoft.com/office/drawing/2014/main" id="{2F4C335D-BA2E-151E-B9B6-42243BFB443C}"/>
              </a:ext>
            </a:extLst>
          </p:cNvPr>
          <p:cNvPicPr>
            <a:picLocks noChangeAspect="1"/>
          </p:cNvPicPr>
          <p:nvPr/>
        </p:nvPicPr>
        <p:blipFill>
          <a:blip r:embed="rId2"/>
          <a:stretch>
            <a:fillRect/>
          </a:stretch>
        </p:blipFill>
        <p:spPr>
          <a:xfrm>
            <a:off x="6163357" y="3218517"/>
            <a:ext cx="5861867" cy="1805428"/>
          </a:xfrm>
          <a:prstGeom prst="rect">
            <a:avLst/>
          </a:prstGeom>
        </p:spPr>
      </p:pic>
      <p:pic>
        <p:nvPicPr>
          <p:cNvPr id="154" name="Grafik 153">
            <a:extLst>
              <a:ext uri="{FF2B5EF4-FFF2-40B4-BE49-F238E27FC236}">
                <a16:creationId xmlns:a16="http://schemas.microsoft.com/office/drawing/2014/main" id="{3214E768-5EC4-74E2-DE99-B97E8C63E300}"/>
              </a:ext>
            </a:extLst>
          </p:cNvPr>
          <p:cNvPicPr>
            <a:picLocks noChangeAspect="1"/>
          </p:cNvPicPr>
          <p:nvPr/>
        </p:nvPicPr>
        <p:blipFill>
          <a:blip r:embed="rId3"/>
          <a:stretch>
            <a:fillRect/>
          </a:stretch>
        </p:blipFill>
        <p:spPr>
          <a:xfrm>
            <a:off x="694655" y="3219555"/>
            <a:ext cx="4142179" cy="1699286"/>
          </a:xfrm>
          <a:prstGeom prst="rect">
            <a:avLst/>
          </a:prstGeom>
        </p:spPr>
      </p:pic>
    </p:spTree>
    <p:extLst>
      <p:ext uri="{BB962C8B-B14F-4D97-AF65-F5344CB8AC3E}">
        <p14:creationId xmlns:p14="http://schemas.microsoft.com/office/powerpoint/2010/main" val="207404546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9B4BCB07-727D-9474-3EDA-D66A254433A9}"/>
              </a:ext>
            </a:extLst>
          </p:cNvPr>
          <p:cNvSpPr>
            <a:spLocks noGrp="1"/>
          </p:cNvSpPr>
          <p:nvPr>
            <p:ph idx="1"/>
          </p:nvPr>
        </p:nvSpPr>
        <p:spPr/>
        <p:txBody>
          <a:bodyPr/>
          <a:lstStyle/>
          <a:p>
            <a:r>
              <a:rPr lang="en-US" dirty="0">
                <a:solidFill>
                  <a:srgbClr val="000000"/>
                </a:solidFill>
              </a:rPr>
              <a:t>Loss of Information</a:t>
            </a:r>
          </a:p>
          <a:p>
            <a:pPr lvl="1"/>
            <a:r>
              <a:rPr lang="en-US" dirty="0">
                <a:solidFill>
                  <a:srgbClr val="000000"/>
                </a:solidFill>
              </a:rPr>
              <a:t>Partitioning of overall system</a:t>
            </a:r>
          </a:p>
          <a:p>
            <a:pPr lvl="1"/>
            <a:r>
              <a:rPr lang="en-US" dirty="0">
                <a:solidFill>
                  <a:srgbClr val="000000"/>
                </a:solidFill>
              </a:rPr>
              <a:t>IP protection (Intention of FMI) vs. need to reveal info for in-house application</a:t>
            </a:r>
          </a:p>
          <a:p>
            <a:pPr lvl="1"/>
            <a:r>
              <a:rPr lang="en-US" dirty="0">
                <a:solidFill>
                  <a:srgbClr val="000000"/>
                </a:solidFill>
              </a:rPr>
              <a:t>Unstructured signal interface (only scalars; no physical connectors)</a:t>
            </a:r>
          </a:p>
          <a:p>
            <a:pPr lvl="1"/>
            <a:r>
              <a:rPr lang="en-US" dirty="0">
                <a:solidFill>
                  <a:srgbClr val="000000"/>
                </a:solidFill>
              </a:rPr>
              <a:t>Unsorted list of parameters (no hierarchies/groupings; dependencies hidden)</a:t>
            </a:r>
          </a:p>
          <a:p>
            <a:pPr lvl="1"/>
            <a:endParaRPr lang="en-US" dirty="0">
              <a:solidFill>
                <a:srgbClr val="000000"/>
              </a:solidFill>
            </a:endParaRPr>
          </a:p>
          <a:p>
            <a:r>
              <a:rPr lang="en-US" dirty="0">
                <a:solidFill>
                  <a:srgbClr val="000000"/>
                </a:solidFill>
              </a:rPr>
              <a:t>FMI addresses ‘only’ interface problem, not numerical problem </a:t>
            </a:r>
          </a:p>
          <a:p>
            <a:pPr lvl="1"/>
            <a:r>
              <a:rPr lang="en-US" dirty="0">
                <a:solidFill>
                  <a:srgbClr val="000000"/>
                </a:solidFill>
              </a:rPr>
              <a:t>Partitioning of system numerically difficult for tight couplings</a:t>
            </a:r>
          </a:p>
          <a:p>
            <a:pPr lvl="1"/>
            <a:r>
              <a:rPr lang="en-US" dirty="0">
                <a:solidFill>
                  <a:srgbClr val="000000"/>
                </a:solidFill>
              </a:rPr>
              <a:t>Coupling &amp; master algorithms not defined</a:t>
            </a:r>
          </a:p>
          <a:p>
            <a:pPr lvl="1"/>
            <a:endParaRPr lang="en-US" dirty="0">
              <a:solidFill>
                <a:srgbClr val="000000"/>
              </a:solidFill>
            </a:endParaRPr>
          </a:p>
          <a:p>
            <a:r>
              <a:rPr lang="en-US" dirty="0">
                <a:solidFill>
                  <a:srgbClr val="000000"/>
                </a:solidFill>
              </a:rPr>
              <a:t>Importing / Exporting</a:t>
            </a:r>
          </a:p>
          <a:p>
            <a:pPr lvl="1"/>
            <a:r>
              <a:rPr lang="en-US" dirty="0">
                <a:solidFill>
                  <a:srgbClr val="000000"/>
                </a:solidFill>
              </a:rPr>
              <a:t>Maturity of FMI support varies between importing and exporting tools.</a:t>
            </a:r>
          </a:p>
          <a:p>
            <a:pPr lvl="1"/>
            <a:r>
              <a:rPr lang="en-US" dirty="0">
                <a:solidFill>
                  <a:srgbClr val="000000"/>
                </a:solidFill>
              </a:rPr>
              <a:t>If something goes wrong, then who is responsible the exported FMU, the importing tool, the combination?</a:t>
            </a:r>
          </a:p>
          <a:p>
            <a:endParaRPr lang="en-GB" dirty="0">
              <a:solidFill>
                <a:srgbClr val="000000"/>
              </a:solidFill>
            </a:endParaRPr>
          </a:p>
          <a:p>
            <a:endParaRPr lang="en-GB" dirty="0">
              <a:solidFill>
                <a:srgbClr val="000000"/>
              </a:solidFill>
            </a:endParaRPr>
          </a:p>
          <a:p>
            <a:endParaRPr lang="en-US" dirty="0"/>
          </a:p>
        </p:txBody>
      </p:sp>
      <p:sp>
        <p:nvSpPr>
          <p:cNvPr id="2" name="Titel 1">
            <a:extLst>
              <a:ext uri="{FF2B5EF4-FFF2-40B4-BE49-F238E27FC236}">
                <a16:creationId xmlns:a16="http://schemas.microsoft.com/office/drawing/2014/main" id="{024E0825-18EE-700C-BA1F-AAC71F9834D6}"/>
              </a:ext>
            </a:extLst>
          </p:cNvPr>
          <p:cNvSpPr>
            <a:spLocks noGrp="1"/>
          </p:cNvSpPr>
          <p:nvPr>
            <p:ph type="title"/>
          </p:nvPr>
        </p:nvSpPr>
        <p:spPr/>
        <p:txBody>
          <a:bodyPr/>
          <a:lstStyle/>
          <a:p>
            <a:r>
              <a:rPr lang="en-GB" sz="2800" dirty="0"/>
              <a:t>Limitations of FMI</a:t>
            </a:r>
            <a:endParaRPr lang="en-US" dirty="0"/>
          </a:p>
        </p:txBody>
      </p:sp>
    </p:spTree>
    <p:extLst>
      <p:ext uri="{BB962C8B-B14F-4D97-AF65-F5344CB8AC3E}">
        <p14:creationId xmlns:p14="http://schemas.microsoft.com/office/powerpoint/2010/main" val="3728723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956C31-B9BE-4BDF-A6C5-E49F182FC002}"/>
              </a:ext>
            </a:extLst>
          </p:cNvPr>
          <p:cNvSpPr/>
          <p:nvPr/>
        </p:nvSpPr>
        <p:spPr bwMode="auto">
          <a:xfrm>
            <a:off x="710609" y="2586083"/>
            <a:ext cx="8283309" cy="3297505"/>
          </a:xfrm>
          <a:prstGeom prst="rect">
            <a:avLst/>
          </a:prstGeom>
          <a:solidFill>
            <a:schemeClr val="accent1">
              <a:lumMod val="20000"/>
              <a:lumOff val="80000"/>
              <a:alpha val="32000"/>
            </a:schemeClr>
          </a:solidFill>
          <a:ln w="9525" cap="flat" cmpd="sng" algn="ctr">
            <a:solidFill>
              <a:schemeClr val="tx1"/>
            </a:solidFill>
            <a:prstDash val="solid"/>
            <a:round/>
            <a:headEnd type="none" w="med" len="med"/>
            <a:tailEnd type="arrow" w="med" len="med"/>
          </a:ln>
          <a:effectLst/>
        </p:spPr>
        <p:txBody>
          <a:bodyPr vert="vert270" wrap="square" lIns="90000" tIns="46800" rIns="36000" bIns="4680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defTabSz="914400" rtl="0" eaLnBrk="0" fontAlgn="base" latinLnBrk="0" hangingPunct="0">
              <a:lnSpc>
                <a:spcPct val="100000"/>
              </a:lnSpc>
              <a:spcBef>
                <a:spcPct val="50000"/>
              </a:spcBef>
              <a:spcAft>
                <a:spcPct val="0"/>
              </a:spcAft>
              <a:buClrTx/>
              <a:buSzTx/>
              <a:buFontTx/>
              <a:buNone/>
              <a:tabLst/>
            </a:pPr>
            <a:r>
              <a:rPr kumimoji="0" lang="en-US" sz="2000" b="1" i="0" u="none" strike="noStrike" cap="none" normalizeH="0" baseline="0" dirty="0">
                <a:ln>
                  <a:noFill/>
                </a:ln>
                <a:solidFill>
                  <a:srgbClr val="120C80"/>
                </a:solidFill>
                <a:effectLst/>
                <a:latin typeface="Arial" charset="0"/>
                <a:cs typeface="Arial" charset="0"/>
              </a:rPr>
              <a:t>New Application</a:t>
            </a:r>
          </a:p>
        </p:txBody>
      </p:sp>
      <p:sp>
        <p:nvSpPr>
          <p:cNvPr id="6" name="Rectangle 5">
            <a:extLst>
              <a:ext uri="{FF2B5EF4-FFF2-40B4-BE49-F238E27FC236}">
                <a16:creationId xmlns:a16="http://schemas.microsoft.com/office/drawing/2014/main" id="{DDB30631-12C3-4188-91E3-8755CCF14C33}"/>
              </a:ext>
            </a:extLst>
          </p:cNvPr>
          <p:cNvSpPr/>
          <p:nvPr/>
        </p:nvSpPr>
        <p:spPr bwMode="auto">
          <a:xfrm>
            <a:off x="501516" y="1447675"/>
            <a:ext cx="8283309" cy="2688861"/>
          </a:xfrm>
          <a:prstGeom prst="rect">
            <a:avLst/>
          </a:prstGeom>
          <a:solidFill>
            <a:schemeClr val="accent2">
              <a:lumMod val="20000"/>
              <a:lumOff val="80000"/>
              <a:alpha val="36000"/>
            </a:schemeClr>
          </a:solidFill>
          <a:ln w="9525" cap="flat" cmpd="sng" algn="ctr">
            <a:solidFill>
              <a:schemeClr val="tx1"/>
            </a:solidFill>
            <a:prstDash val="solid"/>
            <a:round/>
            <a:headEnd type="none" w="med" len="med"/>
            <a:tailEnd type="arrow" w="med" len="med"/>
          </a:ln>
          <a:effectLst/>
        </p:spPr>
        <p:txBody>
          <a:bodyPr vert="vert270" wrap="square" lIns="90000" tIns="46800" rIns="36000" bIns="4680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lang="en-US" sz="2000" b="1" dirty="0">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endParaRPr kumimoji="0" lang="en-US" sz="2000" b="1" i="0" u="none" strike="noStrike" cap="none" normalizeH="0" baseline="0" dirty="0">
              <a:ln>
                <a:noFill/>
              </a:ln>
              <a:solidFill>
                <a:srgbClr val="120C80"/>
              </a:solidFill>
              <a:effectLst/>
              <a:latin typeface="Arial" charset="0"/>
              <a:cs typeface="Arial" charset="0"/>
            </a:endParaRPr>
          </a:p>
          <a:p>
            <a:pPr marL="0" marR="0" indent="0" algn="r" defTabSz="914400" rtl="0" eaLnBrk="0" fontAlgn="base" latinLnBrk="0" hangingPunct="0">
              <a:lnSpc>
                <a:spcPct val="100000"/>
              </a:lnSpc>
              <a:spcBef>
                <a:spcPct val="50000"/>
              </a:spcBef>
              <a:spcAft>
                <a:spcPct val="0"/>
              </a:spcAft>
              <a:buClrTx/>
              <a:buSzTx/>
              <a:buFontTx/>
              <a:buNone/>
              <a:tabLst/>
            </a:pPr>
            <a:r>
              <a:rPr kumimoji="0" lang="en-US" sz="2000" b="1" i="0" u="none" strike="noStrike" cap="none" normalizeH="0" baseline="0" dirty="0">
                <a:ln>
                  <a:noFill/>
                </a:ln>
                <a:solidFill>
                  <a:srgbClr val="120C80"/>
                </a:solidFill>
                <a:effectLst/>
                <a:latin typeface="Arial" charset="0"/>
                <a:cs typeface="Arial" charset="0"/>
              </a:rPr>
              <a:t>Performance</a:t>
            </a:r>
          </a:p>
          <a:p>
            <a:pPr marL="0" marR="0" indent="0" algn="r" defTabSz="914400" rtl="0" eaLnBrk="0" fontAlgn="base" latinLnBrk="0" hangingPunct="0">
              <a:lnSpc>
                <a:spcPct val="100000"/>
              </a:lnSpc>
              <a:spcBef>
                <a:spcPct val="50000"/>
              </a:spcBef>
              <a:spcAft>
                <a:spcPct val="0"/>
              </a:spcAft>
              <a:buClrTx/>
              <a:buSzTx/>
              <a:buFontTx/>
              <a:buNone/>
              <a:tabLst/>
            </a:pPr>
            <a:r>
              <a:rPr lang="en-US" sz="2000" b="1" dirty="0">
                <a:latin typeface="Arial" charset="0"/>
                <a:cs typeface="Arial" charset="0"/>
              </a:rPr>
              <a:t>Accuracy</a:t>
            </a:r>
            <a:endParaRPr kumimoji="0" lang="en-US" sz="2000" b="1" i="0" u="none" strike="noStrike" cap="none" normalizeH="0" baseline="0" dirty="0">
              <a:ln>
                <a:noFill/>
              </a:ln>
              <a:solidFill>
                <a:srgbClr val="120C80"/>
              </a:solidFill>
              <a:effectLst/>
              <a:latin typeface="Arial" charset="0"/>
              <a:cs typeface="Arial" charset="0"/>
            </a:endParaRPr>
          </a:p>
        </p:txBody>
      </p:sp>
      <p:sp>
        <p:nvSpPr>
          <p:cNvPr id="2" name="Inhaltsplatzhalter 1">
            <a:extLst>
              <a:ext uri="{FF2B5EF4-FFF2-40B4-BE49-F238E27FC236}">
                <a16:creationId xmlns:a16="http://schemas.microsoft.com/office/drawing/2014/main" id="{4489FC11-1B87-4A94-BC4C-5839C304F40F}"/>
              </a:ext>
            </a:extLst>
          </p:cNvPr>
          <p:cNvSpPr>
            <a:spLocks noGrp="1"/>
          </p:cNvSpPr>
          <p:nvPr>
            <p:ph idx="1"/>
          </p:nvPr>
        </p:nvSpPr>
        <p:spPr>
          <a:xfrm>
            <a:off x="664119" y="1461331"/>
            <a:ext cx="6798120" cy="4760007"/>
          </a:xfrm>
        </p:spPr>
        <p:txBody>
          <a:bodyPr/>
          <a:lstStyle/>
          <a:p>
            <a:pPr lvl="2"/>
            <a:r>
              <a:rPr lang="en-US" sz="2800" dirty="0"/>
              <a:t>Event Mode for Co-Simulation</a:t>
            </a:r>
          </a:p>
          <a:p>
            <a:pPr lvl="2"/>
            <a:r>
              <a:rPr lang="en-US" sz="2800" dirty="0"/>
              <a:t>Intermediate Variable Update</a:t>
            </a:r>
          </a:p>
          <a:p>
            <a:pPr lvl="2"/>
            <a:r>
              <a:rPr lang="en-US" sz="2800" dirty="0"/>
              <a:t>Clocks</a:t>
            </a:r>
          </a:p>
          <a:p>
            <a:pPr lvl="2"/>
            <a:r>
              <a:rPr lang="en-US" sz="2800" dirty="0"/>
              <a:t>New Types</a:t>
            </a:r>
          </a:p>
          <a:p>
            <a:pPr lvl="2"/>
            <a:r>
              <a:rPr lang="en-US" sz="2800" dirty="0"/>
              <a:t>Array Variables</a:t>
            </a:r>
          </a:p>
          <a:p>
            <a:pPr lvl="2"/>
            <a:r>
              <a:rPr lang="en-US" sz="2800" dirty="0"/>
              <a:t>Terminals and Icons</a:t>
            </a:r>
          </a:p>
          <a:p>
            <a:pPr lvl="2"/>
            <a:r>
              <a:rPr lang="en-US" sz="2800" dirty="0"/>
              <a:t>FMI for Scheduled Execution</a:t>
            </a:r>
          </a:p>
          <a:p>
            <a:pPr lvl="2"/>
            <a:r>
              <a:rPr lang="en-US" sz="2800" dirty="0"/>
              <a:t>Preparation for Layered Standards</a:t>
            </a:r>
          </a:p>
        </p:txBody>
      </p:sp>
      <p:sp>
        <p:nvSpPr>
          <p:cNvPr id="3" name="Titel 2">
            <a:extLst>
              <a:ext uri="{FF2B5EF4-FFF2-40B4-BE49-F238E27FC236}">
                <a16:creationId xmlns:a16="http://schemas.microsoft.com/office/drawing/2014/main" id="{1E97258B-A793-49DF-8C34-83A62B08D8D3}"/>
              </a:ext>
            </a:extLst>
          </p:cNvPr>
          <p:cNvSpPr>
            <a:spLocks noGrp="1"/>
          </p:cNvSpPr>
          <p:nvPr>
            <p:ph type="title"/>
          </p:nvPr>
        </p:nvSpPr>
        <p:spPr/>
        <p:txBody>
          <a:bodyPr/>
          <a:lstStyle/>
          <a:p>
            <a:r>
              <a:rPr lang="en-US" dirty="0"/>
              <a:t>FMI 3.0: Main Improvements</a:t>
            </a:r>
          </a:p>
        </p:txBody>
      </p:sp>
    </p:spTree>
    <p:extLst>
      <p:ext uri="{BB962C8B-B14F-4D97-AF65-F5344CB8AC3E}">
        <p14:creationId xmlns:p14="http://schemas.microsoft.com/office/powerpoint/2010/main" val="51466951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15B3EDAC-1012-4B57-8C04-C06A8FC6714B}"/>
              </a:ext>
            </a:extLst>
          </p:cNvPr>
          <p:cNvSpPr>
            <a:spLocks noGrp="1"/>
          </p:cNvSpPr>
          <p:nvPr>
            <p:ph type="title"/>
          </p:nvPr>
        </p:nvSpPr>
        <p:spPr/>
        <p:txBody>
          <a:bodyPr/>
          <a:lstStyle/>
          <a:p>
            <a:r>
              <a:rPr lang="en-US" dirty="0"/>
              <a:t>FMI 3.0: New Interface Type – Scheduled Execution</a:t>
            </a:r>
          </a:p>
        </p:txBody>
      </p:sp>
      <p:grpSp>
        <p:nvGrpSpPr>
          <p:cNvPr id="14" name="Gruppieren 13">
            <a:extLst>
              <a:ext uri="{FF2B5EF4-FFF2-40B4-BE49-F238E27FC236}">
                <a16:creationId xmlns:a16="http://schemas.microsoft.com/office/drawing/2014/main" id="{628BC9A2-94E5-4E8D-8CFA-CAC0819A6744}"/>
              </a:ext>
            </a:extLst>
          </p:cNvPr>
          <p:cNvGrpSpPr/>
          <p:nvPr/>
        </p:nvGrpSpPr>
        <p:grpSpPr>
          <a:xfrm>
            <a:off x="620184" y="1532498"/>
            <a:ext cx="7722148" cy="1032619"/>
            <a:chOff x="620184" y="1810789"/>
            <a:chExt cx="7722148" cy="1032619"/>
          </a:xfrm>
        </p:grpSpPr>
        <p:sp>
          <p:nvSpPr>
            <p:cNvPr id="6" name="Textfeld 5">
              <a:extLst>
                <a:ext uri="{FF2B5EF4-FFF2-40B4-BE49-F238E27FC236}">
                  <a16:creationId xmlns:a16="http://schemas.microsoft.com/office/drawing/2014/main" id="{D41A3829-D692-469B-A525-7439875B509A}"/>
                </a:ext>
              </a:extLst>
            </p:cNvPr>
            <p:cNvSpPr txBox="1"/>
            <p:nvPr/>
          </p:nvSpPr>
          <p:spPr>
            <a:xfrm>
              <a:off x="620184" y="1810789"/>
              <a:ext cx="7722148" cy="103261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nchor="ctr" anchorCtr="0">
              <a:noAutofit/>
            </a:bodyPr>
            <a:lstStyle/>
            <a:p>
              <a:r>
                <a:rPr lang="en-US" sz="2400" dirty="0"/>
                <a:t>FMI 2.0</a:t>
              </a:r>
            </a:p>
          </p:txBody>
        </p:sp>
        <p:sp>
          <p:nvSpPr>
            <p:cNvPr id="4" name="Textfeld 3">
              <a:extLst>
                <a:ext uri="{FF2B5EF4-FFF2-40B4-BE49-F238E27FC236}">
                  <a16:creationId xmlns:a16="http://schemas.microsoft.com/office/drawing/2014/main" id="{A6FE62CB-EC12-4811-8734-B4D62A846B9E}"/>
                </a:ext>
              </a:extLst>
            </p:cNvPr>
            <p:cNvSpPr txBox="1"/>
            <p:nvPr/>
          </p:nvSpPr>
          <p:spPr>
            <a:xfrm>
              <a:off x="1864097" y="2006406"/>
              <a:ext cx="3146312" cy="628389"/>
            </a:xfrm>
            <a:prstGeom prst="rect">
              <a:avLst/>
            </a:prstGeom>
            <a:ln cap="rnd"/>
          </p:spPr>
          <p:style>
            <a:lnRef idx="2">
              <a:schemeClr val="dk1"/>
            </a:lnRef>
            <a:fillRef idx="1">
              <a:schemeClr val="lt1"/>
            </a:fillRef>
            <a:effectRef idx="0">
              <a:schemeClr val="dk1"/>
            </a:effectRef>
            <a:fontRef idx="minor">
              <a:schemeClr val="dk1"/>
            </a:fontRef>
          </p:style>
          <p:txBody>
            <a:bodyPr wrap="square" rtlCol="0" anchor="ctr" anchorCtr="0">
              <a:noAutofit/>
            </a:bodyPr>
            <a:lstStyle/>
            <a:p>
              <a:pPr algn="ctr"/>
              <a:r>
                <a:rPr lang="en-US" sz="2400" dirty="0"/>
                <a:t>Model Exchange</a:t>
              </a:r>
            </a:p>
          </p:txBody>
        </p:sp>
        <p:sp>
          <p:nvSpPr>
            <p:cNvPr id="5" name="Textfeld 4">
              <a:extLst>
                <a:ext uri="{FF2B5EF4-FFF2-40B4-BE49-F238E27FC236}">
                  <a16:creationId xmlns:a16="http://schemas.microsoft.com/office/drawing/2014/main" id="{3D0C1C75-64B7-4CA9-B049-AF1ACAAA392D}"/>
                </a:ext>
              </a:extLst>
            </p:cNvPr>
            <p:cNvSpPr txBox="1"/>
            <p:nvPr/>
          </p:nvSpPr>
          <p:spPr>
            <a:xfrm>
              <a:off x="5120863" y="2010219"/>
              <a:ext cx="3146312" cy="628389"/>
            </a:xfrm>
            <a:prstGeom prst="rect">
              <a:avLst/>
            </a:prstGeom>
            <a:ln cap="rnd"/>
          </p:spPr>
          <p:style>
            <a:lnRef idx="2">
              <a:schemeClr val="dk1"/>
            </a:lnRef>
            <a:fillRef idx="1">
              <a:schemeClr val="lt1"/>
            </a:fillRef>
            <a:effectRef idx="0">
              <a:schemeClr val="dk1"/>
            </a:effectRef>
            <a:fontRef idx="minor">
              <a:schemeClr val="dk1"/>
            </a:fontRef>
          </p:style>
          <p:txBody>
            <a:bodyPr wrap="square" rtlCol="0" anchor="ctr" anchorCtr="0">
              <a:noAutofit/>
            </a:bodyPr>
            <a:lstStyle/>
            <a:p>
              <a:pPr algn="ctr"/>
              <a:r>
                <a:rPr lang="en-US" sz="2400" dirty="0"/>
                <a:t>Co-Simulation</a:t>
              </a:r>
            </a:p>
          </p:txBody>
        </p:sp>
      </p:grpSp>
      <p:grpSp>
        <p:nvGrpSpPr>
          <p:cNvPr id="13" name="Gruppieren 12">
            <a:extLst>
              <a:ext uri="{FF2B5EF4-FFF2-40B4-BE49-F238E27FC236}">
                <a16:creationId xmlns:a16="http://schemas.microsoft.com/office/drawing/2014/main" id="{F3F6CD4B-3C2C-48C2-9AA7-67A83CFC260A}"/>
              </a:ext>
            </a:extLst>
          </p:cNvPr>
          <p:cNvGrpSpPr/>
          <p:nvPr/>
        </p:nvGrpSpPr>
        <p:grpSpPr>
          <a:xfrm>
            <a:off x="620184" y="2787718"/>
            <a:ext cx="11040532" cy="1028701"/>
            <a:chOff x="620184" y="3066009"/>
            <a:chExt cx="11040532" cy="1028701"/>
          </a:xfrm>
        </p:grpSpPr>
        <p:sp>
          <p:nvSpPr>
            <p:cNvPr id="7" name="Textfeld 6">
              <a:extLst>
                <a:ext uri="{FF2B5EF4-FFF2-40B4-BE49-F238E27FC236}">
                  <a16:creationId xmlns:a16="http://schemas.microsoft.com/office/drawing/2014/main" id="{5B861BC4-B83E-401C-A1C5-B210D00570B8}"/>
                </a:ext>
              </a:extLst>
            </p:cNvPr>
            <p:cNvSpPr txBox="1"/>
            <p:nvPr/>
          </p:nvSpPr>
          <p:spPr>
            <a:xfrm>
              <a:off x="620184" y="3066009"/>
              <a:ext cx="11040532" cy="1028701"/>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r>
                <a:rPr lang="en-US" sz="2400" dirty="0"/>
                <a:t>FMI 3.0</a:t>
              </a:r>
            </a:p>
          </p:txBody>
        </p:sp>
        <p:sp>
          <p:nvSpPr>
            <p:cNvPr id="8" name="Textfeld 7">
              <a:extLst>
                <a:ext uri="{FF2B5EF4-FFF2-40B4-BE49-F238E27FC236}">
                  <a16:creationId xmlns:a16="http://schemas.microsoft.com/office/drawing/2014/main" id="{4A43387E-1D7C-4493-9BD1-6B2A37EEFC56}"/>
                </a:ext>
              </a:extLst>
            </p:cNvPr>
            <p:cNvSpPr txBox="1"/>
            <p:nvPr/>
          </p:nvSpPr>
          <p:spPr>
            <a:xfrm>
              <a:off x="1864097" y="3304823"/>
              <a:ext cx="3146312" cy="607219"/>
            </a:xfrm>
            <a:prstGeom prst="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a:r>
                <a:rPr lang="en-US" sz="2400" dirty="0"/>
                <a:t>Model Exchange</a:t>
              </a:r>
            </a:p>
          </p:txBody>
        </p:sp>
        <p:sp>
          <p:nvSpPr>
            <p:cNvPr id="9" name="Textfeld 8">
              <a:extLst>
                <a:ext uri="{FF2B5EF4-FFF2-40B4-BE49-F238E27FC236}">
                  <a16:creationId xmlns:a16="http://schemas.microsoft.com/office/drawing/2014/main" id="{24A9AA5B-1BEC-4628-B8EB-FBDDC9BC8E8E}"/>
                </a:ext>
              </a:extLst>
            </p:cNvPr>
            <p:cNvSpPr txBox="1"/>
            <p:nvPr/>
          </p:nvSpPr>
          <p:spPr>
            <a:xfrm>
              <a:off x="5120863" y="3304822"/>
              <a:ext cx="3146312" cy="607220"/>
            </a:xfrm>
            <a:prstGeom prst="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a:r>
                <a:rPr lang="en-US" sz="2400" dirty="0"/>
                <a:t>Co-Simulation</a:t>
              </a:r>
            </a:p>
          </p:txBody>
        </p:sp>
        <p:sp>
          <p:nvSpPr>
            <p:cNvPr id="10" name="Textfeld 9">
              <a:extLst>
                <a:ext uri="{FF2B5EF4-FFF2-40B4-BE49-F238E27FC236}">
                  <a16:creationId xmlns:a16="http://schemas.microsoft.com/office/drawing/2014/main" id="{3113857E-F037-419B-BBA9-EEDB4E1AF11C}"/>
                </a:ext>
              </a:extLst>
            </p:cNvPr>
            <p:cNvSpPr txBox="1"/>
            <p:nvPr/>
          </p:nvSpPr>
          <p:spPr>
            <a:xfrm>
              <a:off x="8342332" y="3304822"/>
              <a:ext cx="3229484" cy="607220"/>
            </a:xfrm>
            <a:prstGeom prst="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wrap="square" rtlCol="0" anchor="ctr" anchorCtr="0">
              <a:noAutofit/>
            </a:bodyPr>
            <a:lstStyle/>
            <a:p>
              <a:pPr algn="ctr"/>
              <a:r>
                <a:rPr lang="en-US" sz="2400" dirty="0"/>
                <a:t>Scheduled Execution</a:t>
              </a:r>
            </a:p>
          </p:txBody>
        </p:sp>
      </p:grpSp>
      <p:sp>
        <p:nvSpPr>
          <p:cNvPr id="15" name="Textfeld 14">
            <a:extLst>
              <a:ext uri="{FF2B5EF4-FFF2-40B4-BE49-F238E27FC236}">
                <a16:creationId xmlns:a16="http://schemas.microsoft.com/office/drawing/2014/main" id="{159C0D77-1BBA-435D-BD95-E19CEBAC6424}"/>
              </a:ext>
            </a:extLst>
          </p:cNvPr>
          <p:cNvSpPr txBox="1"/>
          <p:nvPr/>
        </p:nvSpPr>
        <p:spPr>
          <a:xfrm>
            <a:off x="620183" y="4118776"/>
            <a:ext cx="10893305" cy="954107"/>
          </a:xfrm>
          <a:prstGeom prst="rect">
            <a:avLst/>
          </a:prstGeom>
          <a:noFill/>
        </p:spPr>
        <p:txBody>
          <a:bodyPr wrap="square" rtlCol="0">
            <a:spAutoFit/>
          </a:bodyPr>
          <a:lstStyle/>
          <a:p>
            <a:r>
              <a:rPr lang="en-GB" sz="2800" dirty="0"/>
              <a:t>Scheduled Execution allows coupling several FMUs with one, external scheduler (OS)</a:t>
            </a:r>
          </a:p>
        </p:txBody>
      </p:sp>
      <p:sp>
        <p:nvSpPr>
          <p:cNvPr id="16" name="Rechteck: abgerundete Ecken 15">
            <a:extLst>
              <a:ext uri="{FF2B5EF4-FFF2-40B4-BE49-F238E27FC236}">
                <a16:creationId xmlns:a16="http://schemas.microsoft.com/office/drawing/2014/main" id="{72057314-3A88-4F24-BAEA-A51BB112B5E0}"/>
              </a:ext>
            </a:extLst>
          </p:cNvPr>
          <p:cNvSpPr/>
          <p:nvPr/>
        </p:nvSpPr>
        <p:spPr bwMode="auto">
          <a:xfrm rot="20870601">
            <a:off x="9474654" y="996702"/>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17" name="Rechteck: abgerundete Ecken 16">
            <a:extLst>
              <a:ext uri="{FF2B5EF4-FFF2-40B4-BE49-F238E27FC236}">
                <a16:creationId xmlns:a16="http://schemas.microsoft.com/office/drawing/2014/main" id="{3E13FF44-85D3-4AFA-8D5D-381F04FEAB82}"/>
              </a:ext>
            </a:extLst>
          </p:cNvPr>
          <p:cNvSpPr/>
          <p:nvPr/>
        </p:nvSpPr>
        <p:spPr bwMode="auto">
          <a:xfrm rot="20870601">
            <a:off x="10580553" y="996701"/>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Tree>
    <p:extLst>
      <p:ext uri="{BB962C8B-B14F-4D97-AF65-F5344CB8AC3E}">
        <p14:creationId xmlns:p14="http://schemas.microsoft.com/office/powerpoint/2010/main" val="376444404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17490BC4-95A0-F052-20AA-0836981CB71A}"/>
              </a:ext>
            </a:extLst>
          </p:cNvPr>
          <p:cNvSpPr>
            <a:spLocks noGrp="1"/>
          </p:cNvSpPr>
          <p:nvPr>
            <p:ph idx="1"/>
          </p:nvPr>
        </p:nvSpPr>
        <p:spPr/>
        <p:txBody>
          <a:bodyPr/>
          <a:lstStyle/>
          <a:p>
            <a:endParaRPr lang="en-US"/>
          </a:p>
        </p:txBody>
      </p:sp>
      <p:sp>
        <p:nvSpPr>
          <p:cNvPr id="5" name="Titel 4">
            <a:extLst>
              <a:ext uri="{FF2B5EF4-FFF2-40B4-BE49-F238E27FC236}">
                <a16:creationId xmlns:a16="http://schemas.microsoft.com/office/drawing/2014/main" id="{9ECFE586-4199-7BD1-A533-77473F0F9B6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7245667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C6A7EC8-03BB-6160-5ADA-5D1E6DA91ED0}"/>
              </a:ext>
            </a:extLst>
          </p:cNvPr>
          <p:cNvSpPr>
            <a:spLocks noGrp="1"/>
          </p:cNvSpPr>
          <p:nvPr>
            <p:ph idx="1"/>
          </p:nvPr>
        </p:nvSpPr>
        <p:spPr/>
        <p:txBody>
          <a:bodyPr/>
          <a:lstStyle/>
          <a:p>
            <a:endParaRPr lang="en-US"/>
          </a:p>
        </p:txBody>
      </p:sp>
      <p:sp>
        <p:nvSpPr>
          <p:cNvPr id="3" name="Titel 2">
            <a:extLst>
              <a:ext uri="{FF2B5EF4-FFF2-40B4-BE49-F238E27FC236}">
                <a16:creationId xmlns:a16="http://schemas.microsoft.com/office/drawing/2014/main" id="{46361056-842D-D57E-BF61-FCD4D409D8F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0467981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EFB084E8-59E3-4EB9-86B6-2D3E44C7D09C}"/>
              </a:ext>
            </a:extLst>
          </p:cNvPr>
          <p:cNvSpPr>
            <a:spLocks noGrp="1"/>
          </p:cNvSpPr>
          <p:nvPr>
            <p:ph type="title"/>
          </p:nvPr>
        </p:nvSpPr>
        <p:spPr/>
        <p:txBody>
          <a:bodyPr/>
          <a:lstStyle/>
          <a:p>
            <a:r>
              <a:rPr lang="de-DE" dirty="0"/>
              <a:t>Motivation</a:t>
            </a:r>
          </a:p>
        </p:txBody>
      </p:sp>
      <p:sp>
        <p:nvSpPr>
          <p:cNvPr id="85" name="Textfeld 30">
            <a:extLst>
              <a:ext uri="{FF2B5EF4-FFF2-40B4-BE49-F238E27FC236}">
                <a16:creationId xmlns:a16="http://schemas.microsoft.com/office/drawing/2014/main" id="{0F7B315B-48C2-400C-827C-DC43F8657209}"/>
              </a:ext>
            </a:extLst>
          </p:cNvPr>
          <p:cNvSpPr txBox="1">
            <a:spLocks noChangeArrowheads="1"/>
          </p:cNvSpPr>
          <p:nvPr/>
        </p:nvSpPr>
        <p:spPr bwMode="auto">
          <a:xfrm>
            <a:off x="8457883" y="2068513"/>
            <a:ext cx="1619250" cy="3779837"/>
          </a:xfrm>
          <a:prstGeom prst="rect">
            <a:avLst/>
          </a:prstGeom>
          <a:solidFill>
            <a:srgbClr val="E1FF81">
              <a:alpha val="3960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182563" indent="-182563">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buFont typeface="Wingdings" panose="05000000000000000000" pitchFamily="2" charset="2"/>
              <a:buChar char="§"/>
            </a:pPr>
            <a:r>
              <a:rPr lang="en-US" altLang="en-US" sz="1400" dirty="0">
                <a:solidFill>
                  <a:srgbClr val="4F6800"/>
                </a:solidFill>
              </a:rPr>
              <a:t>Operator Training</a:t>
            </a:r>
          </a:p>
          <a:p>
            <a:pPr eaLnBrk="1" hangingPunct="1">
              <a:spcAft>
                <a:spcPct val="0"/>
              </a:spcAft>
              <a:buSzTx/>
              <a:buFont typeface="Wingdings" panose="05000000000000000000" pitchFamily="2" charset="2"/>
              <a:buChar char="§"/>
            </a:pP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a:solidFill>
                  <a:srgbClr val="4F6800"/>
                </a:solidFill>
              </a:rPr>
              <a:t>Monitoring</a:t>
            </a:r>
          </a:p>
          <a:p>
            <a:pPr eaLnBrk="1" hangingPunct="1">
              <a:spcAft>
                <a:spcPct val="0"/>
              </a:spcAft>
              <a:buSzTx/>
              <a:buFont typeface="Wingdings" panose="05000000000000000000" pitchFamily="2" charset="2"/>
              <a:buChar char="§"/>
            </a:pP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a:solidFill>
                  <a:srgbClr val="4F6800"/>
                </a:solidFill>
              </a:rPr>
              <a:t>Predictive Maintenance</a:t>
            </a:r>
          </a:p>
          <a:p>
            <a:pPr eaLnBrk="1" hangingPunct="1">
              <a:spcAft>
                <a:spcPct val="0"/>
              </a:spcAft>
              <a:buSzTx/>
              <a:buFont typeface="Wingdings" panose="05000000000000000000" pitchFamily="2" charset="2"/>
              <a:buChar char="§"/>
            </a:pPr>
            <a:endParaRPr lang="en-US" altLang="en-US" sz="1400" dirty="0">
              <a:solidFill>
                <a:srgbClr val="4F6800"/>
              </a:solidFill>
            </a:endParaRPr>
          </a:p>
        </p:txBody>
      </p:sp>
      <p:grpSp>
        <p:nvGrpSpPr>
          <p:cNvPr id="86" name="Gruppieren 11">
            <a:extLst>
              <a:ext uri="{FF2B5EF4-FFF2-40B4-BE49-F238E27FC236}">
                <a16:creationId xmlns:a16="http://schemas.microsoft.com/office/drawing/2014/main" id="{45BCE699-4E83-46E3-85CD-769D0510FCED}"/>
              </a:ext>
            </a:extLst>
          </p:cNvPr>
          <p:cNvGrpSpPr>
            <a:grpSpLocks/>
          </p:cNvGrpSpPr>
          <p:nvPr/>
        </p:nvGrpSpPr>
        <p:grpSpPr bwMode="auto">
          <a:xfrm>
            <a:off x="1631454" y="1349375"/>
            <a:ext cx="1800225" cy="684213"/>
            <a:chOff x="402031" y="1636666"/>
            <a:chExt cx="1957121" cy="786158"/>
          </a:xfrm>
        </p:grpSpPr>
        <p:sp>
          <p:nvSpPr>
            <p:cNvPr id="87" name="Eingekerbter Richtungspfeil 19">
              <a:extLst>
                <a:ext uri="{FF2B5EF4-FFF2-40B4-BE49-F238E27FC236}">
                  <a16:creationId xmlns:a16="http://schemas.microsoft.com/office/drawing/2014/main" id="{728ADD46-2E26-4398-9410-AB27B7FEA3CD}"/>
                </a:ext>
              </a:extLst>
            </p:cNvPr>
            <p:cNvSpPr>
              <a:spLocks noChangeArrowheads="1"/>
            </p:cNvSpPr>
            <p:nvPr/>
          </p:nvSpPr>
          <p:spPr bwMode="auto">
            <a:xfrm>
              <a:off x="402031" y="1636666"/>
              <a:ext cx="1944624" cy="786158"/>
            </a:xfrm>
            <a:prstGeom prst="chevron">
              <a:avLst>
                <a:gd name="adj" fmla="val 30233"/>
              </a:avLst>
            </a:prstGeom>
            <a:solidFill>
              <a:srgbClr val="739600"/>
            </a:solidFill>
            <a:ln>
              <a:noFill/>
            </a:ln>
            <a:extLst>
              <a:ext uri="{91240B29-F687-4F45-9708-019B960494DF}">
                <a14:hiddenLine xmlns:a14="http://schemas.microsoft.com/office/drawing/2010/main" w="28575" algn="ctr">
                  <a:solidFill>
                    <a:srgbClr val="000000"/>
                  </a:solidFill>
                  <a:round/>
                  <a:headEnd/>
                  <a:tailEnd type="arrow" w="med" len="med"/>
                </a14:hiddenLine>
              </a:ext>
            </a:extLst>
          </p:spPr>
          <p:txBody>
            <a:bodyPr lIns="90000" tIns="46800" rIns="36000" bIns="46800">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a:spcBef>
                  <a:spcPct val="50000"/>
                </a:spcBef>
                <a:spcAft>
                  <a:spcPct val="0"/>
                </a:spcAft>
                <a:buSzTx/>
              </a:pPr>
              <a:endParaRPr lang="en-US" altLang="en-US" sz="1600">
                <a:solidFill>
                  <a:srgbClr val="120C80"/>
                </a:solidFill>
              </a:endParaRPr>
            </a:p>
          </p:txBody>
        </p:sp>
        <p:sp>
          <p:nvSpPr>
            <p:cNvPr id="88" name="Textfeld 1">
              <a:extLst>
                <a:ext uri="{FF2B5EF4-FFF2-40B4-BE49-F238E27FC236}">
                  <a16:creationId xmlns:a16="http://schemas.microsoft.com/office/drawing/2014/main" id="{FE0E6E53-358B-46CA-9B41-57EE5D2062EF}"/>
                </a:ext>
              </a:extLst>
            </p:cNvPr>
            <p:cNvSpPr txBox="1">
              <a:spLocks noChangeArrowheads="1"/>
            </p:cNvSpPr>
            <p:nvPr/>
          </p:nvSpPr>
          <p:spPr bwMode="auto">
            <a:xfrm>
              <a:off x="606265" y="1825432"/>
              <a:ext cx="1752887" cy="38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pPr>
              <a:r>
                <a:rPr lang="en-US" altLang="en-US" sz="1600" dirty="0">
                  <a:solidFill>
                    <a:srgbClr val="FFFFFF"/>
                  </a:solidFill>
                </a:rPr>
                <a:t>Concept</a:t>
              </a:r>
            </a:p>
          </p:txBody>
        </p:sp>
      </p:grpSp>
      <p:grpSp>
        <p:nvGrpSpPr>
          <p:cNvPr id="89" name="Gruppieren 13">
            <a:extLst>
              <a:ext uri="{FF2B5EF4-FFF2-40B4-BE49-F238E27FC236}">
                <a16:creationId xmlns:a16="http://schemas.microsoft.com/office/drawing/2014/main" id="{7DD805DB-7442-4236-A4BB-66CA65465F7D}"/>
              </a:ext>
            </a:extLst>
          </p:cNvPr>
          <p:cNvGrpSpPr>
            <a:grpSpLocks/>
          </p:cNvGrpSpPr>
          <p:nvPr/>
        </p:nvGrpSpPr>
        <p:grpSpPr bwMode="auto">
          <a:xfrm>
            <a:off x="5051287" y="1349375"/>
            <a:ext cx="1800225" cy="684213"/>
            <a:chOff x="4541520" y="1662626"/>
            <a:chExt cx="1944624" cy="786158"/>
          </a:xfrm>
        </p:grpSpPr>
        <p:sp>
          <p:nvSpPr>
            <p:cNvPr id="90" name="Eingekerbter Richtungspfeil 17">
              <a:extLst>
                <a:ext uri="{FF2B5EF4-FFF2-40B4-BE49-F238E27FC236}">
                  <a16:creationId xmlns:a16="http://schemas.microsoft.com/office/drawing/2014/main" id="{8404CA3D-3A25-4469-BC07-4F2687016774}"/>
                </a:ext>
              </a:extLst>
            </p:cNvPr>
            <p:cNvSpPr>
              <a:spLocks noChangeArrowheads="1"/>
            </p:cNvSpPr>
            <p:nvPr/>
          </p:nvSpPr>
          <p:spPr bwMode="auto">
            <a:xfrm>
              <a:off x="4541520" y="1662626"/>
              <a:ext cx="1944624" cy="786158"/>
            </a:xfrm>
            <a:prstGeom prst="chevron">
              <a:avLst>
                <a:gd name="adj" fmla="val 30233"/>
              </a:avLst>
            </a:prstGeom>
            <a:solidFill>
              <a:srgbClr val="739600">
                <a:alpha val="59999"/>
              </a:srgbClr>
            </a:solidFill>
            <a:ln>
              <a:noFill/>
            </a:ln>
            <a:extLst>
              <a:ext uri="{91240B29-F687-4F45-9708-019B960494DF}">
                <a14:hiddenLine xmlns:a14="http://schemas.microsoft.com/office/drawing/2010/main" w="28575" algn="ctr">
                  <a:solidFill>
                    <a:srgbClr val="000000"/>
                  </a:solidFill>
                  <a:round/>
                  <a:headEnd/>
                  <a:tailEnd type="arrow" w="med" len="med"/>
                </a14:hiddenLine>
              </a:ext>
            </a:extLst>
          </p:spPr>
          <p:txBody>
            <a:bodyPr lIns="90000" tIns="46800" rIns="36000" bIns="46800">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a:spcBef>
                  <a:spcPct val="50000"/>
                </a:spcBef>
                <a:spcAft>
                  <a:spcPct val="0"/>
                </a:spcAft>
                <a:buSzTx/>
              </a:pPr>
              <a:endParaRPr lang="en-US" altLang="en-US" sz="1600">
                <a:solidFill>
                  <a:srgbClr val="120C80"/>
                </a:solidFill>
              </a:endParaRPr>
            </a:p>
          </p:txBody>
        </p:sp>
        <p:sp>
          <p:nvSpPr>
            <p:cNvPr id="91" name="Textfeld 8">
              <a:extLst>
                <a:ext uri="{FF2B5EF4-FFF2-40B4-BE49-F238E27FC236}">
                  <a16:creationId xmlns:a16="http://schemas.microsoft.com/office/drawing/2014/main" id="{603C0368-2EA4-4995-9A85-84A003B58FF2}"/>
                </a:ext>
              </a:extLst>
            </p:cNvPr>
            <p:cNvSpPr txBox="1">
              <a:spLocks noChangeArrowheads="1"/>
            </p:cNvSpPr>
            <p:nvPr/>
          </p:nvSpPr>
          <p:spPr bwMode="auto">
            <a:xfrm>
              <a:off x="4697108" y="1860697"/>
              <a:ext cx="1741815" cy="38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pPr>
              <a:r>
                <a:rPr lang="en-US" altLang="en-US" sz="1600">
                  <a:solidFill>
                    <a:srgbClr val="4F6800"/>
                  </a:solidFill>
                </a:rPr>
                <a:t>Implementation</a:t>
              </a:r>
            </a:p>
          </p:txBody>
        </p:sp>
      </p:grpSp>
      <p:grpSp>
        <p:nvGrpSpPr>
          <p:cNvPr id="92" name="Gruppieren 7191">
            <a:extLst>
              <a:ext uri="{FF2B5EF4-FFF2-40B4-BE49-F238E27FC236}">
                <a16:creationId xmlns:a16="http://schemas.microsoft.com/office/drawing/2014/main" id="{F85F053F-8914-434D-A36C-6E3CFE26F4FE}"/>
              </a:ext>
            </a:extLst>
          </p:cNvPr>
          <p:cNvGrpSpPr>
            <a:grpSpLocks/>
          </p:cNvGrpSpPr>
          <p:nvPr/>
        </p:nvGrpSpPr>
        <p:grpSpPr bwMode="auto">
          <a:xfrm>
            <a:off x="3341370" y="1349375"/>
            <a:ext cx="1800225" cy="684213"/>
            <a:chOff x="1979712" y="1455739"/>
            <a:chExt cx="1800000" cy="684212"/>
          </a:xfrm>
        </p:grpSpPr>
        <p:sp>
          <p:nvSpPr>
            <p:cNvPr id="93" name="Eingekerbter Richtungspfeil 18">
              <a:extLst>
                <a:ext uri="{FF2B5EF4-FFF2-40B4-BE49-F238E27FC236}">
                  <a16:creationId xmlns:a16="http://schemas.microsoft.com/office/drawing/2014/main" id="{76149A96-8FA5-4B48-8C7F-594C666C3E87}"/>
                </a:ext>
              </a:extLst>
            </p:cNvPr>
            <p:cNvSpPr>
              <a:spLocks noChangeArrowheads="1"/>
            </p:cNvSpPr>
            <p:nvPr/>
          </p:nvSpPr>
          <p:spPr bwMode="auto">
            <a:xfrm>
              <a:off x="1979712" y="1455739"/>
              <a:ext cx="1800000" cy="684212"/>
            </a:xfrm>
            <a:prstGeom prst="chevron">
              <a:avLst>
                <a:gd name="adj" fmla="val 30229"/>
              </a:avLst>
            </a:prstGeom>
            <a:solidFill>
              <a:srgbClr val="739600">
                <a:alpha val="79999"/>
              </a:srgbClr>
            </a:solidFill>
            <a:ln>
              <a:noFill/>
            </a:ln>
            <a:extLst>
              <a:ext uri="{91240B29-F687-4F45-9708-019B960494DF}">
                <a14:hiddenLine xmlns:a14="http://schemas.microsoft.com/office/drawing/2010/main" w="28575" algn="ctr">
                  <a:solidFill>
                    <a:srgbClr val="000000"/>
                  </a:solidFill>
                  <a:round/>
                  <a:headEnd/>
                  <a:tailEnd type="arrow" w="med" len="med"/>
                </a14:hiddenLine>
              </a:ext>
            </a:extLst>
          </p:spPr>
          <p:txBody>
            <a:bodyPr lIns="90000" tIns="46800" rIns="36000" bIns="46800">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a:spcBef>
                  <a:spcPct val="50000"/>
                </a:spcBef>
                <a:spcAft>
                  <a:spcPct val="0"/>
                </a:spcAft>
                <a:buSzTx/>
              </a:pPr>
              <a:endParaRPr lang="en-US" altLang="en-US" sz="1600">
                <a:solidFill>
                  <a:srgbClr val="120C80"/>
                </a:solidFill>
              </a:endParaRPr>
            </a:p>
          </p:txBody>
        </p:sp>
        <p:sp>
          <p:nvSpPr>
            <p:cNvPr id="94" name="Textfeld 7">
              <a:extLst>
                <a:ext uri="{FF2B5EF4-FFF2-40B4-BE49-F238E27FC236}">
                  <a16:creationId xmlns:a16="http://schemas.microsoft.com/office/drawing/2014/main" id="{66E28FD6-F66A-4A01-AECE-720A14648F25}"/>
                </a:ext>
              </a:extLst>
            </p:cNvPr>
            <p:cNvSpPr txBox="1">
              <a:spLocks noChangeArrowheads="1"/>
            </p:cNvSpPr>
            <p:nvPr/>
          </p:nvSpPr>
          <p:spPr bwMode="auto">
            <a:xfrm>
              <a:off x="2239273" y="1505458"/>
              <a:ext cx="15404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pPr>
              <a:r>
                <a:rPr lang="en-US" altLang="en-US" sz="1600">
                  <a:solidFill>
                    <a:srgbClr val="FFFFFF"/>
                  </a:solidFill>
                </a:rPr>
                <a:t>Design and</a:t>
              </a:r>
              <a:br>
                <a:rPr lang="en-US" altLang="en-US" sz="1600">
                  <a:solidFill>
                    <a:srgbClr val="FFFFFF"/>
                  </a:solidFill>
                </a:rPr>
              </a:br>
              <a:r>
                <a:rPr lang="en-US" altLang="en-US" sz="1600">
                  <a:solidFill>
                    <a:srgbClr val="FFFFFF"/>
                  </a:solidFill>
                </a:rPr>
                <a:t>Optimization</a:t>
              </a:r>
            </a:p>
          </p:txBody>
        </p:sp>
      </p:grpSp>
      <p:sp>
        <p:nvSpPr>
          <p:cNvPr id="95" name="Textfeld 15">
            <a:extLst>
              <a:ext uri="{FF2B5EF4-FFF2-40B4-BE49-F238E27FC236}">
                <a16:creationId xmlns:a16="http://schemas.microsoft.com/office/drawing/2014/main" id="{1932F427-FA76-41D5-AFEA-B8A674AAE30D}"/>
              </a:ext>
            </a:extLst>
          </p:cNvPr>
          <p:cNvSpPr txBox="1">
            <a:spLocks noChangeArrowheads="1"/>
          </p:cNvSpPr>
          <p:nvPr/>
        </p:nvSpPr>
        <p:spPr bwMode="auto">
          <a:xfrm>
            <a:off x="1625283" y="2068513"/>
            <a:ext cx="1619250" cy="3779837"/>
          </a:xfrm>
          <a:prstGeom prst="rect">
            <a:avLst/>
          </a:prstGeom>
          <a:solidFill>
            <a:srgbClr val="739600"/>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marL="182563" indent="-182563"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eaLnBrk="1" hangingPunct="1">
              <a:buFont typeface="Wingdings" pitchFamily="2" charset="2"/>
              <a:buChar char="§"/>
              <a:defRPr/>
            </a:pPr>
            <a:r>
              <a:rPr lang="en-US" sz="1400" dirty="0">
                <a:solidFill>
                  <a:srgbClr val="FFFFFF"/>
                </a:solidFill>
              </a:rPr>
              <a:t>Architecture</a:t>
            </a:r>
          </a:p>
          <a:p>
            <a:pPr eaLnBrk="1" hangingPunct="1">
              <a:buFont typeface="Wingdings" pitchFamily="2" charset="2"/>
              <a:buChar char="§"/>
              <a:defRPr/>
            </a:pPr>
            <a:endParaRPr lang="en-US" sz="1400" dirty="0">
              <a:solidFill>
                <a:srgbClr val="FFFFFF"/>
              </a:solidFill>
            </a:endParaRPr>
          </a:p>
          <a:p>
            <a:pPr eaLnBrk="1" hangingPunct="1">
              <a:buFont typeface="Wingdings" pitchFamily="2" charset="2"/>
              <a:buChar char="§"/>
              <a:defRPr/>
            </a:pPr>
            <a:r>
              <a:rPr lang="en-US" sz="1400" dirty="0">
                <a:solidFill>
                  <a:srgbClr val="FFFFFF"/>
                </a:solidFill>
              </a:rPr>
              <a:t>Requirements</a:t>
            </a:r>
          </a:p>
          <a:p>
            <a:pPr eaLnBrk="1" hangingPunct="1">
              <a:buFont typeface="Wingdings" pitchFamily="2" charset="2"/>
              <a:buChar char="§"/>
              <a:defRPr/>
            </a:pPr>
            <a:r>
              <a:rPr lang="en-US" sz="1400" dirty="0">
                <a:solidFill>
                  <a:srgbClr val="FFFFFF"/>
                </a:solidFill>
              </a:rPr>
              <a:t>Executable</a:t>
            </a:r>
            <a:br>
              <a:rPr lang="en-US" sz="1400" dirty="0">
                <a:solidFill>
                  <a:srgbClr val="FFFFFF"/>
                </a:solidFill>
              </a:rPr>
            </a:br>
            <a:r>
              <a:rPr lang="en-US" sz="1400" dirty="0">
                <a:solidFill>
                  <a:srgbClr val="FFFFFF"/>
                </a:solidFill>
              </a:rPr>
              <a:t>Specification</a:t>
            </a:r>
          </a:p>
          <a:p>
            <a:pPr marL="0" indent="0" eaLnBrk="1" hangingPunct="1">
              <a:defRPr/>
            </a:pPr>
            <a:endParaRPr lang="de-DE" sz="1400" dirty="0">
              <a:solidFill>
                <a:srgbClr val="FFFFFF"/>
              </a:solidFill>
            </a:endParaRPr>
          </a:p>
          <a:p>
            <a:pPr eaLnBrk="1" hangingPunct="1">
              <a:buFont typeface="Wingdings" pitchFamily="2" charset="2"/>
              <a:buChar char="§"/>
              <a:defRPr/>
            </a:pPr>
            <a:r>
              <a:rPr lang="de-DE" sz="1400" dirty="0">
                <a:solidFill>
                  <a:srgbClr val="FFFFFF"/>
                </a:solidFill>
              </a:rPr>
              <a:t>UML</a:t>
            </a:r>
          </a:p>
          <a:p>
            <a:pPr eaLnBrk="1" hangingPunct="1">
              <a:buFont typeface="Wingdings" pitchFamily="2" charset="2"/>
              <a:buChar char="§"/>
              <a:defRPr/>
            </a:pPr>
            <a:r>
              <a:rPr lang="de-DE" sz="1400" dirty="0" err="1">
                <a:solidFill>
                  <a:srgbClr val="FFFFFF"/>
                </a:solidFill>
              </a:rPr>
              <a:t>SysML</a:t>
            </a:r>
            <a:endParaRPr lang="de-DE" sz="1400" dirty="0">
              <a:solidFill>
                <a:srgbClr val="FFFFFF"/>
              </a:solidFill>
            </a:endParaRPr>
          </a:p>
        </p:txBody>
      </p:sp>
      <p:sp>
        <p:nvSpPr>
          <p:cNvPr id="96" name="Textfeld 27">
            <a:extLst>
              <a:ext uri="{FF2B5EF4-FFF2-40B4-BE49-F238E27FC236}">
                <a16:creationId xmlns:a16="http://schemas.microsoft.com/office/drawing/2014/main" id="{771A5312-7EC7-451B-BA9C-721A353F3EF6}"/>
              </a:ext>
            </a:extLst>
          </p:cNvPr>
          <p:cNvSpPr txBox="1">
            <a:spLocks noChangeArrowheads="1"/>
          </p:cNvSpPr>
          <p:nvPr/>
        </p:nvSpPr>
        <p:spPr bwMode="auto">
          <a:xfrm>
            <a:off x="3333433" y="2068513"/>
            <a:ext cx="1619250" cy="1966912"/>
          </a:xfrm>
          <a:prstGeom prst="rect">
            <a:avLst/>
          </a:prstGeom>
          <a:solidFill>
            <a:srgbClr val="739600">
              <a:alpha val="79999"/>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marL="182563" indent="-182563"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marL="0" indent="0" eaLnBrk="1" hangingPunct="1">
              <a:defRPr/>
            </a:pPr>
            <a:r>
              <a:rPr lang="en-US" sz="1400" dirty="0">
                <a:solidFill>
                  <a:srgbClr val="FFFFFF"/>
                </a:solidFill>
              </a:rPr>
              <a:t>Component</a:t>
            </a:r>
          </a:p>
          <a:p>
            <a:pPr eaLnBrk="1" hangingPunct="1">
              <a:buFont typeface="Wingdings" pitchFamily="2" charset="2"/>
              <a:buChar char="§"/>
              <a:defRPr/>
            </a:pPr>
            <a:r>
              <a:rPr lang="en-US" sz="1400" dirty="0">
                <a:solidFill>
                  <a:srgbClr val="FFFFFF"/>
                </a:solidFill>
              </a:rPr>
              <a:t>FEM, CFD</a:t>
            </a:r>
          </a:p>
          <a:p>
            <a:pPr eaLnBrk="1" hangingPunct="1">
              <a:buFont typeface="Wingdings" pitchFamily="2" charset="2"/>
              <a:buChar char="§"/>
              <a:defRPr/>
            </a:pPr>
            <a:r>
              <a:rPr lang="en-US" sz="1400" dirty="0">
                <a:solidFill>
                  <a:srgbClr val="FFFFFF"/>
                </a:solidFill>
              </a:rPr>
              <a:t>MBS</a:t>
            </a:r>
          </a:p>
          <a:p>
            <a:pPr eaLnBrk="1" hangingPunct="1">
              <a:buFont typeface="Wingdings" pitchFamily="2" charset="2"/>
              <a:buChar char="§"/>
              <a:defRPr/>
            </a:pPr>
            <a:r>
              <a:rPr lang="en-US" sz="1400" dirty="0" err="1">
                <a:solidFill>
                  <a:srgbClr val="FFFFFF"/>
                </a:solidFill>
              </a:rPr>
              <a:t>Modelica</a:t>
            </a:r>
            <a:endParaRPr lang="en-US" sz="1400" dirty="0">
              <a:solidFill>
                <a:srgbClr val="FFFFFF"/>
              </a:solidFill>
            </a:endParaRPr>
          </a:p>
          <a:p>
            <a:pPr eaLnBrk="1" hangingPunct="1">
              <a:buFont typeface="Wingdings" pitchFamily="2" charset="2"/>
              <a:buChar char="§"/>
              <a:defRPr/>
            </a:pPr>
            <a:r>
              <a:rPr lang="en-US" sz="1400" dirty="0">
                <a:solidFill>
                  <a:srgbClr val="FFFFFF"/>
                </a:solidFill>
              </a:rPr>
              <a:t>VHDL-AMS</a:t>
            </a:r>
          </a:p>
          <a:p>
            <a:pPr eaLnBrk="1" hangingPunct="1">
              <a:buFont typeface="Wingdings" pitchFamily="2" charset="2"/>
              <a:buChar char="§"/>
              <a:defRPr/>
            </a:pPr>
            <a:r>
              <a:rPr lang="en-US" sz="1400" dirty="0">
                <a:solidFill>
                  <a:srgbClr val="FFFFFF"/>
                </a:solidFill>
              </a:rPr>
              <a:t>Signal based</a:t>
            </a:r>
          </a:p>
        </p:txBody>
      </p:sp>
      <p:sp>
        <p:nvSpPr>
          <p:cNvPr id="97" name="Textfeld 28">
            <a:extLst>
              <a:ext uri="{FF2B5EF4-FFF2-40B4-BE49-F238E27FC236}">
                <a16:creationId xmlns:a16="http://schemas.microsoft.com/office/drawing/2014/main" id="{425F09DF-2F86-41CF-AF63-A29B7B82BC85}"/>
              </a:ext>
            </a:extLst>
          </p:cNvPr>
          <p:cNvSpPr txBox="1">
            <a:spLocks noChangeArrowheads="1"/>
          </p:cNvSpPr>
          <p:nvPr/>
        </p:nvSpPr>
        <p:spPr bwMode="auto">
          <a:xfrm>
            <a:off x="5041583" y="2068513"/>
            <a:ext cx="1619250" cy="3779837"/>
          </a:xfrm>
          <a:prstGeom prst="rect">
            <a:avLst/>
          </a:prstGeom>
          <a:solidFill>
            <a:srgbClr val="739600">
              <a:alpha val="59999"/>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marL="182563" indent="-182563">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buFont typeface="Wingdings" panose="05000000000000000000" pitchFamily="2" charset="2"/>
              <a:buChar char="§"/>
            </a:pPr>
            <a:r>
              <a:rPr lang="en-US" altLang="en-US" sz="1400" dirty="0">
                <a:solidFill>
                  <a:srgbClr val="4F6800"/>
                </a:solidFill>
              </a:rPr>
              <a:t>Model Predictive Control</a:t>
            </a:r>
          </a:p>
          <a:p>
            <a:pPr eaLnBrk="1" hangingPunct="1">
              <a:spcAft>
                <a:spcPct val="0"/>
              </a:spcAft>
              <a:buSzTx/>
              <a:buFont typeface="Wingdings" panose="05000000000000000000" pitchFamily="2" charset="2"/>
              <a:buChar char="§"/>
            </a:pPr>
            <a:r>
              <a:rPr lang="en-US" altLang="en-US" sz="1400" dirty="0">
                <a:solidFill>
                  <a:srgbClr val="4F6800"/>
                </a:solidFill>
              </a:rPr>
              <a:t>Observers</a:t>
            </a:r>
          </a:p>
          <a:p>
            <a:pPr eaLnBrk="1" hangingPunct="1">
              <a:spcAft>
                <a:spcPct val="0"/>
              </a:spcAft>
              <a:buSzTx/>
              <a:buFont typeface="Wingdings" panose="05000000000000000000" pitchFamily="2" charset="2"/>
              <a:buChar char="§"/>
            </a:pP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a:solidFill>
                  <a:srgbClr val="4F6800"/>
                </a:solidFill>
              </a:rPr>
              <a:t>Diagnostics</a:t>
            </a:r>
          </a:p>
        </p:txBody>
      </p:sp>
      <p:sp>
        <p:nvSpPr>
          <p:cNvPr id="98" name="Textfeld 29">
            <a:extLst>
              <a:ext uri="{FF2B5EF4-FFF2-40B4-BE49-F238E27FC236}">
                <a16:creationId xmlns:a16="http://schemas.microsoft.com/office/drawing/2014/main" id="{A4638290-40CC-4B8C-9983-EB6BF5FC3D7C}"/>
              </a:ext>
            </a:extLst>
          </p:cNvPr>
          <p:cNvSpPr txBox="1">
            <a:spLocks noChangeArrowheads="1"/>
          </p:cNvSpPr>
          <p:nvPr/>
        </p:nvSpPr>
        <p:spPr bwMode="auto">
          <a:xfrm>
            <a:off x="3333433" y="4098925"/>
            <a:ext cx="1619250" cy="1749425"/>
          </a:xfrm>
          <a:prstGeom prst="rect">
            <a:avLst/>
          </a:prstGeom>
          <a:solidFill>
            <a:srgbClr val="739600">
              <a:alpha val="79999"/>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eaLnBrk="1" hangingPunct="1">
              <a:defRPr/>
            </a:pPr>
            <a:r>
              <a:rPr lang="en-US" sz="1400" dirty="0">
                <a:solidFill>
                  <a:srgbClr val="FFFFFF"/>
                </a:solidFill>
              </a:rPr>
              <a:t>System</a:t>
            </a:r>
          </a:p>
          <a:p>
            <a:pPr marL="177800" indent="-177800" eaLnBrk="1" hangingPunct="1">
              <a:buFont typeface="Wingdings" pitchFamily="2" charset="2"/>
              <a:buChar char="§"/>
              <a:defRPr/>
            </a:pPr>
            <a:r>
              <a:rPr lang="en-US" sz="1400" dirty="0">
                <a:solidFill>
                  <a:srgbClr val="FFFFFF"/>
                </a:solidFill>
              </a:rPr>
              <a:t>MBS</a:t>
            </a:r>
          </a:p>
          <a:p>
            <a:pPr marL="177800" indent="-177800" eaLnBrk="1" hangingPunct="1">
              <a:buFont typeface="Wingdings" pitchFamily="2" charset="2"/>
              <a:buChar char="§"/>
              <a:defRPr/>
            </a:pPr>
            <a:r>
              <a:rPr lang="en-US" sz="1400" dirty="0" err="1">
                <a:solidFill>
                  <a:srgbClr val="FFFFFF"/>
                </a:solidFill>
              </a:rPr>
              <a:t>Modelica</a:t>
            </a:r>
            <a:endParaRPr lang="en-US" sz="1400" dirty="0">
              <a:solidFill>
                <a:srgbClr val="FFFFFF"/>
              </a:solidFill>
            </a:endParaRPr>
          </a:p>
          <a:p>
            <a:pPr marL="177800" indent="-177800" eaLnBrk="1" hangingPunct="1">
              <a:buFont typeface="Wingdings" pitchFamily="2" charset="2"/>
              <a:buChar char="§"/>
              <a:defRPr/>
            </a:pPr>
            <a:r>
              <a:rPr lang="en-US" sz="1400" dirty="0">
                <a:solidFill>
                  <a:srgbClr val="FFFFFF"/>
                </a:solidFill>
              </a:rPr>
              <a:t>VHDL-AMS</a:t>
            </a:r>
          </a:p>
          <a:p>
            <a:pPr marL="177800" indent="-177800" eaLnBrk="1" hangingPunct="1">
              <a:buFont typeface="Wingdings" pitchFamily="2" charset="2"/>
              <a:buChar char="§"/>
              <a:defRPr/>
            </a:pPr>
            <a:r>
              <a:rPr lang="en-US" sz="1400" dirty="0">
                <a:solidFill>
                  <a:srgbClr val="FFFFFF"/>
                </a:solidFill>
              </a:rPr>
              <a:t>Signal based</a:t>
            </a:r>
          </a:p>
          <a:p>
            <a:pPr eaLnBrk="1" hangingPunct="1">
              <a:buFont typeface="Wingdings" pitchFamily="2" charset="2"/>
              <a:buChar char="§"/>
              <a:defRPr/>
            </a:pPr>
            <a:endParaRPr lang="en-US" sz="1400" dirty="0">
              <a:solidFill>
                <a:srgbClr val="FFFFFF"/>
              </a:solidFill>
            </a:endParaRPr>
          </a:p>
        </p:txBody>
      </p:sp>
      <p:sp>
        <p:nvSpPr>
          <p:cNvPr id="99" name="Textfeld 30">
            <a:extLst>
              <a:ext uri="{FF2B5EF4-FFF2-40B4-BE49-F238E27FC236}">
                <a16:creationId xmlns:a16="http://schemas.microsoft.com/office/drawing/2014/main" id="{2449427D-ED16-4193-A844-5FA2AF141841}"/>
              </a:ext>
            </a:extLst>
          </p:cNvPr>
          <p:cNvSpPr txBox="1">
            <a:spLocks noChangeArrowheads="1"/>
          </p:cNvSpPr>
          <p:nvPr/>
        </p:nvSpPr>
        <p:spPr bwMode="auto">
          <a:xfrm>
            <a:off x="6749733" y="2068513"/>
            <a:ext cx="1619250" cy="3779837"/>
          </a:xfrm>
          <a:prstGeom prst="rect">
            <a:avLst/>
          </a:prstGeom>
          <a:solidFill>
            <a:srgbClr val="739600">
              <a:alpha val="39999"/>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marL="182563" indent="-182563">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eaLnBrk="1" hangingPunct="1">
              <a:spcAft>
                <a:spcPct val="0"/>
              </a:spcAft>
              <a:buSzTx/>
              <a:buFont typeface="Wingdings" panose="05000000000000000000" pitchFamily="2" charset="2"/>
              <a:buChar char="§"/>
            </a:pPr>
            <a:r>
              <a:rPr lang="en-US" altLang="en-US" sz="1400" dirty="0" err="1">
                <a:solidFill>
                  <a:srgbClr val="4F6800"/>
                </a:solidFill>
              </a:rPr>
              <a:t>MiL</a:t>
            </a: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err="1">
                <a:solidFill>
                  <a:srgbClr val="4F6800"/>
                </a:solidFill>
              </a:rPr>
              <a:t>SiL</a:t>
            </a: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err="1">
                <a:solidFill>
                  <a:srgbClr val="4F6800"/>
                </a:solidFill>
              </a:rPr>
              <a:t>HiL</a:t>
            </a:r>
            <a:endParaRPr lang="en-US" altLang="en-US" sz="1400" dirty="0">
              <a:solidFill>
                <a:srgbClr val="4F6800"/>
              </a:solidFill>
            </a:endParaRPr>
          </a:p>
          <a:p>
            <a:pPr eaLnBrk="1" hangingPunct="1">
              <a:spcAft>
                <a:spcPct val="0"/>
              </a:spcAft>
              <a:buSzTx/>
              <a:buFont typeface="Wingdings" panose="05000000000000000000" pitchFamily="2" charset="2"/>
              <a:buChar char="§"/>
            </a:pPr>
            <a:r>
              <a:rPr lang="en-US" altLang="en-US" sz="1400" dirty="0" err="1">
                <a:solidFill>
                  <a:srgbClr val="4F6800"/>
                </a:solidFill>
              </a:rPr>
              <a:t>VHiL</a:t>
            </a:r>
            <a:endParaRPr lang="en-US" altLang="en-US" sz="1400" dirty="0">
              <a:solidFill>
                <a:srgbClr val="4F6800"/>
              </a:solidFill>
            </a:endParaRPr>
          </a:p>
        </p:txBody>
      </p:sp>
      <p:grpSp>
        <p:nvGrpSpPr>
          <p:cNvPr id="100" name="Gruppieren 99">
            <a:extLst>
              <a:ext uri="{FF2B5EF4-FFF2-40B4-BE49-F238E27FC236}">
                <a16:creationId xmlns:a16="http://schemas.microsoft.com/office/drawing/2014/main" id="{812C2BDC-BB3A-4857-A8FB-C052F713EECD}"/>
              </a:ext>
            </a:extLst>
          </p:cNvPr>
          <p:cNvGrpSpPr>
            <a:grpSpLocks/>
          </p:cNvGrpSpPr>
          <p:nvPr/>
        </p:nvGrpSpPr>
        <p:grpSpPr bwMode="auto">
          <a:xfrm>
            <a:off x="2036445" y="3640138"/>
            <a:ext cx="7620000" cy="2068512"/>
            <a:chOff x="1080750" y="3991515"/>
            <a:chExt cx="7620216" cy="2068134"/>
          </a:xfrm>
        </p:grpSpPr>
        <p:sp>
          <p:nvSpPr>
            <p:cNvPr id="101" name="Text Box 23">
              <a:extLst>
                <a:ext uri="{FF2B5EF4-FFF2-40B4-BE49-F238E27FC236}">
                  <a16:creationId xmlns:a16="http://schemas.microsoft.com/office/drawing/2014/main" id="{6AB4BAEB-4D3C-46F9-86DC-C786A9BA666B}"/>
                </a:ext>
              </a:extLst>
            </p:cNvPr>
            <p:cNvSpPr txBox="1">
              <a:spLocks noChangeArrowheads="1"/>
            </p:cNvSpPr>
            <p:nvPr/>
          </p:nvSpPr>
          <p:spPr bwMode="auto">
            <a:xfrm>
              <a:off x="1080750" y="5761254"/>
              <a:ext cx="863624" cy="284111"/>
            </a:xfrm>
            <a:prstGeom prst="rect">
              <a:avLst/>
            </a:prstGeom>
            <a:solidFill>
              <a:srgbClr val="1F497D">
                <a:lumMod val="40000"/>
                <a:lumOff val="60000"/>
              </a:srgbClr>
            </a:solid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en-US" sz="1200" kern="0" dirty="0">
                  <a:solidFill>
                    <a:sysClr val="windowText" lastClr="000000"/>
                  </a:solidFill>
                  <a:latin typeface="Arial" charset="0"/>
                  <a:cs typeface="Arial" charset="0"/>
                </a:rPr>
                <a:t>Model</a:t>
              </a:r>
            </a:p>
          </p:txBody>
        </p:sp>
        <p:sp>
          <p:nvSpPr>
            <p:cNvPr id="102" name="Text Box 23">
              <a:extLst>
                <a:ext uri="{FF2B5EF4-FFF2-40B4-BE49-F238E27FC236}">
                  <a16:creationId xmlns:a16="http://schemas.microsoft.com/office/drawing/2014/main" id="{9A779006-0E53-4C05-88B2-306BE8EC038B}"/>
                </a:ext>
              </a:extLst>
            </p:cNvPr>
            <p:cNvSpPr txBox="1">
              <a:spLocks noChangeArrowheads="1"/>
            </p:cNvSpPr>
            <p:nvPr/>
          </p:nvSpPr>
          <p:spPr bwMode="auto">
            <a:xfrm>
              <a:off x="2771128" y="3991515"/>
              <a:ext cx="863624" cy="284110"/>
            </a:xfrm>
            <a:prstGeom prst="rect">
              <a:avLst/>
            </a:prstGeom>
            <a:solidFill>
              <a:srgbClr val="FFE89F"/>
            </a:solidFill>
            <a:ln w="19050">
              <a:noFill/>
              <a:miter lim="800000"/>
              <a:headEnd/>
              <a:tailEnd/>
            </a:ln>
            <a:effectLst/>
          </p:spPr>
          <p:txBody>
            <a:bodyPr>
              <a:spAutoFit/>
            </a:bodyPr>
            <a:lstStyle/>
            <a:p>
              <a:pPr algn="ctr" eaLnBrk="1" fontAlgn="auto" hangingPunct="1">
                <a:spcBef>
                  <a:spcPct val="50000"/>
                </a:spcBef>
                <a:spcAft>
                  <a:spcPts val="0"/>
                </a:spcAft>
                <a:defRPr/>
              </a:pPr>
              <a:r>
                <a:rPr lang="en-US" sz="1200" kern="0" dirty="0">
                  <a:solidFill>
                    <a:sysClr val="windowText" lastClr="000000"/>
                  </a:solidFill>
                  <a:latin typeface="Arial" charset="0"/>
                  <a:cs typeface="Arial" charset="0"/>
                </a:rPr>
                <a:t>Model</a:t>
              </a:r>
            </a:p>
          </p:txBody>
        </p:sp>
        <p:sp>
          <p:nvSpPr>
            <p:cNvPr id="103" name="Text Box 23">
              <a:extLst>
                <a:ext uri="{FF2B5EF4-FFF2-40B4-BE49-F238E27FC236}">
                  <a16:creationId xmlns:a16="http://schemas.microsoft.com/office/drawing/2014/main" id="{F98005FA-26EF-41F2-B6B2-97CBA845E8EE}"/>
                </a:ext>
              </a:extLst>
            </p:cNvPr>
            <p:cNvSpPr txBox="1">
              <a:spLocks noChangeArrowheads="1"/>
            </p:cNvSpPr>
            <p:nvPr/>
          </p:nvSpPr>
          <p:spPr bwMode="auto">
            <a:xfrm>
              <a:off x="4461326" y="5761254"/>
              <a:ext cx="863624" cy="284111"/>
            </a:xfrm>
            <a:prstGeom prst="rect">
              <a:avLst/>
            </a:prstGeom>
            <a:solidFill>
              <a:srgbClr val="F9E300"/>
            </a:solidFill>
            <a:ln w="19050">
              <a:noFill/>
              <a:miter lim="800000"/>
              <a:headEnd/>
              <a:tailEnd/>
            </a:ln>
            <a:effectLst/>
          </p:spPr>
          <p:txBody>
            <a:bodyPr>
              <a:spAutoFit/>
            </a:bodyPr>
            <a:lstStyle/>
            <a:p>
              <a:pPr algn="ctr" eaLnBrk="1" fontAlgn="auto" hangingPunct="1">
                <a:spcBef>
                  <a:spcPct val="50000"/>
                </a:spcBef>
                <a:spcAft>
                  <a:spcPts val="0"/>
                </a:spcAft>
                <a:defRPr/>
              </a:pPr>
              <a:r>
                <a:rPr lang="en-US" sz="1200" kern="0" dirty="0">
                  <a:solidFill>
                    <a:sysClr val="windowText" lastClr="000000"/>
                  </a:solidFill>
                  <a:latin typeface="Arial" charset="0"/>
                  <a:cs typeface="Arial" charset="0"/>
                </a:rPr>
                <a:t>Model</a:t>
              </a:r>
            </a:p>
          </p:txBody>
        </p:sp>
        <p:sp>
          <p:nvSpPr>
            <p:cNvPr id="104" name="Text Box 23">
              <a:extLst>
                <a:ext uri="{FF2B5EF4-FFF2-40B4-BE49-F238E27FC236}">
                  <a16:creationId xmlns:a16="http://schemas.microsoft.com/office/drawing/2014/main" id="{C375A4C6-B741-44E2-B063-67B97B1C17A5}"/>
                </a:ext>
              </a:extLst>
            </p:cNvPr>
            <p:cNvSpPr txBox="1">
              <a:spLocks noChangeArrowheads="1"/>
            </p:cNvSpPr>
            <p:nvPr/>
          </p:nvSpPr>
          <p:spPr bwMode="auto">
            <a:xfrm>
              <a:off x="6181533" y="5761254"/>
              <a:ext cx="863624" cy="284111"/>
            </a:xfrm>
            <a:prstGeom prst="rect">
              <a:avLst/>
            </a:prstGeom>
            <a:solidFill>
              <a:srgbClr val="0070C0"/>
            </a:solidFill>
            <a:ln w="19050">
              <a:noFill/>
              <a:miter lim="800000"/>
              <a:headEnd/>
              <a:tailEnd/>
            </a:ln>
            <a:effectLst/>
          </p:spPr>
          <p:txBody>
            <a:bodyPr>
              <a:spAutoFit/>
            </a:bodyPr>
            <a:lstStyle/>
            <a:p>
              <a:pPr algn="ctr" eaLnBrk="1" fontAlgn="auto" hangingPunct="1">
                <a:spcBef>
                  <a:spcPct val="50000"/>
                </a:spcBef>
                <a:spcAft>
                  <a:spcPts val="0"/>
                </a:spcAft>
                <a:defRPr/>
              </a:pPr>
              <a:r>
                <a:rPr lang="en-US" sz="1200" kern="0" dirty="0">
                  <a:solidFill>
                    <a:srgbClr val="FFFFFF"/>
                  </a:solidFill>
                  <a:latin typeface="Arial" charset="0"/>
                  <a:cs typeface="Arial" charset="0"/>
                </a:rPr>
                <a:t>Model</a:t>
              </a:r>
            </a:p>
          </p:txBody>
        </p:sp>
        <p:sp>
          <p:nvSpPr>
            <p:cNvPr id="105" name="Text Box 23">
              <a:extLst>
                <a:ext uri="{FF2B5EF4-FFF2-40B4-BE49-F238E27FC236}">
                  <a16:creationId xmlns:a16="http://schemas.microsoft.com/office/drawing/2014/main" id="{6CD514DF-A984-45AE-A547-B948BDFB4B71}"/>
                </a:ext>
              </a:extLst>
            </p:cNvPr>
            <p:cNvSpPr txBox="1">
              <a:spLocks noChangeArrowheads="1"/>
            </p:cNvSpPr>
            <p:nvPr/>
          </p:nvSpPr>
          <p:spPr bwMode="auto">
            <a:xfrm>
              <a:off x="2771128" y="5761254"/>
              <a:ext cx="863624" cy="284111"/>
            </a:xfrm>
            <a:prstGeom prst="rect">
              <a:avLst/>
            </a:prstGeom>
            <a:solidFill>
              <a:srgbClr val="FFD961"/>
            </a:solidFill>
            <a:ln w="19050">
              <a:noFill/>
              <a:miter lim="800000"/>
              <a:headEnd/>
              <a:tailEnd/>
            </a:ln>
            <a:effectLst/>
          </p:spPr>
          <p:txBody>
            <a:bodyPr>
              <a:spAutoFit/>
            </a:bodyPr>
            <a:lstStyle/>
            <a:p>
              <a:pPr algn="ctr" eaLnBrk="1" fontAlgn="auto" hangingPunct="1">
                <a:spcBef>
                  <a:spcPct val="50000"/>
                </a:spcBef>
                <a:spcAft>
                  <a:spcPts val="0"/>
                </a:spcAft>
                <a:defRPr/>
              </a:pPr>
              <a:r>
                <a:rPr lang="en-US" sz="1200" kern="0" dirty="0">
                  <a:solidFill>
                    <a:sysClr val="windowText" lastClr="000000"/>
                  </a:solidFill>
                  <a:latin typeface="Arial" charset="0"/>
                  <a:cs typeface="Arial" charset="0"/>
                </a:rPr>
                <a:t>Model</a:t>
              </a:r>
            </a:p>
          </p:txBody>
        </p:sp>
        <p:sp>
          <p:nvSpPr>
            <p:cNvPr id="106" name="Text Box 23">
              <a:extLst>
                <a:ext uri="{FF2B5EF4-FFF2-40B4-BE49-F238E27FC236}">
                  <a16:creationId xmlns:a16="http://schemas.microsoft.com/office/drawing/2014/main" id="{8CB8A518-A4B3-41B1-9063-6D957CFFD827}"/>
                </a:ext>
              </a:extLst>
            </p:cNvPr>
            <p:cNvSpPr txBox="1">
              <a:spLocks noChangeArrowheads="1"/>
            </p:cNvSpPr>
            <p:nvPr/>
          </p:nvSpPr>
          <p:spPr bwMode="auto">
            <a:xfrm>
              <a:off x="7837342" y="5775539"/>
              <a:ext cx="863624" cy="284110"/>
            </a:xfrm>
            <a:prstGeom prst="rect">
              <a:avLst/>
            </a:prstGeom>
            <a:solidFill>
              <a:srgbClr val="BDCCD5"/>
            </a:solid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ct val="50000"/>
                </a:spcBef>
                <a:spcAft>
                  <a:spcPts val="0"/>
                </a:spcAft>
                <a:defRPr/>
              </a:pPr>
              <a:r>
                <a:rPr lang="en-US" sz="1200" kern="0" dirty="0">
                  <a:solidFill>
                    <a:sysClr val="windowText" lastClr="000000"/>
                  </a:solidFill>
                  <a:latin typeface="Arial" charset="0"/>
                  <a:cs typeface="Arial" charset="0"/>
                </a:rPr>
                <a:t>Model</a:t>
              </a:r>
            </a:p>
          </p:txBody>
        </p:sp>
      </p:grpSp>
      <p:cxnSp>
        <p:nvCxnSpPr>
          <p:cNvPr id="107" name="Gewinkelte Verbindung 2">
            <a:extLst>
              <a:ext uri="{FF2B5EF4-FFF2-40B4-BE49-F238E27FC236}">
                <a16:creationId xmlns:a16="http://schemas.microsoft.com/office/drawing/2014/main" id="{1744A2AD-8BED-4EFB-828B-796B67D13D16}"/>
              </a:ext>
            </a:extLst>
          </p:cNvPr>
          <p:cNvCxnSpPr>
            <a:cxnSpLocks noChangeShapeType="1"/>
          </p:cNvCxnSpPr>
          <p:nvPr/>
        </p:nvCxnSpPr>
        <p:spPr bwMode="auto">
          <a:xfrm rot="16200000" flipH="1">
            <a:off x="5007891" y="3136426"/>
            <a:ext cx="12700" cy="5102225"/>
          </a:xfrm>
          <a:prstGeom prst="bentConnector3">
            <a:avLst>
              <a:gd name="adj1" fmla="val 1800008"/>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grpSp>
        <p:nvGrpSpPr>
          <p:cNvPr id="108" name="Gruppieren 107">
            <a:extLst>
              <a:ext uri="{FF2B5EF4-FFF2-40B4-BE49-F238E27FC236}">
                <a16:creationId xmlns:a16="http://schemas.microsoft.com/office/drawing/2014/main" id="{23859731-EDA0-447F-B0E7-2D91BDFEDAB8}"/>
              </a:ext>
            </a:extLst>
          </p:cNvPr>
          <p:cNvGrpSpPr>
            <a:grpSpLocks/>
          </p:cNvGrpSpPr>
          <p:nvPr/>
        </p:nvGrpSpPr>
        <p:grpSpPr bwMode="auto">
          <a:xfrm>
            <a:off x="3065415" y="3781424"/>
            <a:ext cx="663394" cy="1770857"/>
            <a:chOff x="2247200" y="3888498"/>
            <a:chExt cx="472038" cy="1675362"/>
          </a:xfrm>
        </p:grpSpPr>
        <p:cxnSp>
          <p:nvCxnSpPr>
            <p:cNvPr id="109" name="Gerade Verbindung mit Pfeil 7168">
              <a:extLst>
                <a:ext uri="{FF2B5EF4-FFF2-40B4-BE49-F238E27FC236}">
                  <a16:creationId xmlns:a16="http://schemas.microsoft.com/office/drawing/2014/main" id="{6ED21E06-355A-4977-8ECF-F5A572B63178}"/>
                </a:ext>
              </a:extLst>
            </p:cNvPr>
            <p:cNvCxnSpPr>
              <a:cxnSpLocks noChangeShapeType="1"/>
            </p:cNvCxnSpPr>
            <p:nvPr/>
          </p:nvCxnSpPr>
          <p:spPr bwMode="auto">
            <a:xfrm flipV="1">
              <a:off x="2247200" y="3888498"/>
              <a:ext cx="468121" cy="792"/>
            </a:xfrm>
            <a:prstGeom prst="straightConnector1">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cxnSp>
          <p:nvCxnSpPr>
            <p:cNvPr id="110" name="Gerade Verbindung mit Pfeil 75">
              <a:extLst>
                <a:ext uri="{FF2B5EF4-FFF2-40B4-BE49-F238E27FC236}">
                  <a16:creationId xmlns:a16="http://schemas.microsoft.com/office/drawing/2014/main" id="{B6EEFC27-9C52-42C9-B2DA-4D707612A253}"/>
                </a:ext>
              </a:extLst>
            </p:cNvPr>
            <p:cNvCxnSpPr>
              <a:cxnSpLocks noChangeShapeType="1"/>
            </p:cNvCxnSpPr>
            <p:nvPr/>
          </p:nvCxnSpPr>
          <p:spPr bwMode="auto">
            <a:xfrm flipV="1">
              <a:off x="2247200" y="5563066"/>
              <a:ext cx="472038" cy="794"/>
            </a:xfrm>
            <a:prstGeom prst="straightConnector1">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grpSp>
      <p:grpSp>
        <p:nvGrpSpPr>
          <p:cNvPr id="111" name="Gruppieren 110">
            <a:extLst>
              <a:ext uri="{FF2B5EF4-FFF2-40B4-BE49-F238E27FC236}">
                <a16:creationId xmlns:a16="http://schemas.microsoft.com/office/drawing/2014/main" id="{05E7BA98-F7AF-4DE5-82F8-89F07D47D52B}"/>
              </a:ext>
            </a:extLst>
          </p:cNvPr>
          <p:cNvGrpSpPr>
            <a:grpSpLocks/>
          </p:cNvGrpSpPr>
          <p:nvPr/>
        </p:nvGrpSpPr>
        <p:grpSpPr bwMode="auto">
          <a:xfrm>
            <a:off x="4183791" y="3781424"/>
            <a:ext cx="3405496" cy="1912467"/>
            <a:chOff x="4368043" y="3790502"/>
            <a:chExt cx="3405231" cy="1912306"/>
          </a:xfrm>
        </p:grpSpPr>
        <p:cxnSp>
          <p:nvCxnSpPr>
            <p:cNvPr id="112" name="Gewinkelte Verbindung 24">
              <a:extLst>
                <a:ext uri="{FF2B5EF4-FFF2-40B4-BE49-F238E27FC236}">
                  <a16:creationId xmlns:a16="http://schemas.microsoft.com/office/drawing/2014/main" id="{9B78171B-C707-449A-8C31-485E58416FAD}"/>
                </a:ext>
              </a:extLst>
            </p:cNvPr>
            <p:cNvCxnSpPr>
              <a:cxnSpLocks noChangeShapeType="1"/>
            </p:cNvCxnSpPr>
            <p:nvPr/>
          </p:nvCxnSpPr>
          <p:spPr bwMode="auto">
            <a:xfrm rot="16200000" flipH="1">
              <a:off x="6053832" y="4004315"/>
              <a:ext cx="12704" cy="3384282"/>
            </a:xfrm>
            <a:prstGeom prst="bentConnector3">
              <a:avLst>
                <a:gd name="adj1" fmla="val 1800000"/>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cxnSp>
          <p:nvCxnSpPr>
            <p:cNvPr id="113" name="Gewinkelte Verbindung 7178">
              <a:extLst>
                <a:ext uri="{FF2B5EF4-FFF2-40B4-BE49-F238E27FC236}">
                  <a16:creationId xmlns:a16="http://schemas.microsoft.com/office/drawing/2014/main" id="{D6DBCEA3-A6CF-4562-9363-906AB902B85B}"/>
                </a:ext>
              </a:extLst>
            </p:cNvPr>
            <p:cNvCxnSpPr>
              <a:cxnSpLocks noChangeShapeType="1"/>
              <a:stCxn id="102" idx="3"/>
              <a:endCxn id="104" idx="0"/>
            </p:cNvCxnSpPr>
            <p:nvPr/>
          </p:nvCxnSpPr>
          <p:spPr bwMode="auto">
            <a:xfrm>
              <a:off x="4795002" y="3790502"/>
              <a:ext cx="2978272" cy="1627844"/>
            </a:xfrm>
            <a:prstGeom prst="bentConnector2">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grpSp>
      <p:cxnSp>
        <p:nvCxnSpPr>
          <p:cNvPr id="114" name="Gerade Verbindung mit Pfeil 113">
            <a:extLst>
              <a:ext uri="{FF2B5EF4-FFF2-40B4-BE49-F238E27FC236}">
                <a16:creationId xmlns:a16="http://schemas.microsoft.com/office/drawing/2014/main" id="{02BF297B-414E-4D9B-A530-E98EB00775DF}"/>
              </a:ext>
            </a:extLst>
          </p:cNvPr>
          <p:cNvCxnSpPr>
            <a:cxnSpLocks noChangeShapeType="1"/>
            <a:stCxn id="105" idx="3"/>
            <a:endCxn id="103" idx="1"/>
          </p:cNvCxnSpPr>
          <p:nvPr/>
        </p:nvCxnSpPr>
        <p:spPr bwMode="auto">
          <a:xfrm>
            <a:off x="4590375" y="5552282"/>
            <a:ext cx="826550" cy="0"/>
          </a:xfrm>
          <a:prstGeom prst="straightConnector1">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cxnSp>
        <p:nvCxnSpPr>
          <p:cNvPr id="115" name="Gerade Verbindung mit Pfeil 114">
            <a:extLst>
              <a:ext uri="{FF2B5EF4-FFF2-40B4-BE49-F238E27FC236}">
                <a16:creationId xmlns:a16="http://schemas.microsoft.com/office/drawing/2014/main" id="{62C1BE47-CAF5-4ADA-81BB-78A67EFF698B}"/>
              </a:ext>
            </a:extLst>
          </p:cNvPr>
          <p:cNvCxnSpPr>
            <a:cxnSpLocks noChangeShapeType="1"/>
            <a:stCxn id="102" idx="2"/>
            <a:endCxn id="105" idx="0"/>
          </p:cNvCxnSpPr>
          <p:nvPr/>
        </p:nvCxnSpPr>
        <p:spPr bwMode="auto">
          <a:xfrm>
            <a:off x="4158575" y="3924300"/>
            <a:ext cx="0" cy="1485900"/>
          </a:xfrm>
          <a:prstGeom prst="straightConnector1">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grpSp>
        <p:nvGrpSpPr>
          <p:cNvPr id="116" name="Gruppieren 115">
            <a:extLst>
              <a:ext uri="{FF2B5EF4-FFF2-40B4-BE49-F238E27FC236}">
                <a16:creationId xmlns:a16="http://schemas.microsoft.com/office/drawing/2014/main" id="{8D1F4B31-49FC-41DE-A504-B2EC4573393C}"/>
              </a:ext>
            </a:extLst>
          </p:cNvPr>
          <p:cNvGrpSpPr>
            <a:grpSpLocks/>
          </p:cNvGrpSpPr>
          <p:nvPr/>
        </p:nvGrpSpPr>
        <p:grpSpPr bwMode="auto">
          <a:xfrm>
            <a:off x="4288513" y="3785961"/>
            <a:ext cx="4948736" cy="2124412"/>
            <a:chOff x="2834771" y="3891948"/>
            <a:chExt cx="4948735" cy="2123903"/>
          </a:xfrm>
        </p:grpSpPr>
        <p:cxnSp>
          <p:nvCxnSpPr>
            <p:cNvPr id="117" name="Gewinkelte Verbindung 49">
              <a:extLst>
                <a:ext uri="{FF2B5EF4-FFF2-40B4-BE49-F238E27FC236}">
                  <a16:creationId xmlns:a16="http://schemas.microsoft.com/office/drawing/2014/main" id="{26A2E933-6623-4523-9E55-9BD6EC6812E8}"/>
                </a:ext>
              </a:extLst>
            </p:cNvPr>
            <p:cNvCxnSpPr>
              <a:cxnSpLocks noChangeShapeType="1"/>
            </p:cNvCxnSpPr>
            <p:nvPr/>
          </p:nvCxnSpPr>
          <p:spPr bwMode="auto">
            <a:xfrm flipV="1">
              <a:off x="2834771" y="5813429"/>
              <a:ext cx="4948735" cy="202422"/>
            </a:xfrm>
            <a:prstGeom prst="bentConnector2">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cxnSp>
          <p:nvCxnSpPr>
            <p:cNvPr id="118" name="Gewinkelte Verbindung 55">
              <a:extLst>
                <a:ext uri="{FF2B5EF4-FFF2-40B4-BE49-F238E27FC236}">
                  <a16:creationId xmlns:a16="http://schemas.microsoft.com/office/drawing/2014/main" id="{74B252B7-713B-4A4A-B913-2D7FDE738F24}"/>
                </a:ext>
              </a:extLst>
            </p:cNvPr>
            <p:cNvCxnSpPr>
              <a:cxnSpLocks noChangeShapeType="1"/>
            </p:cNvCxnSpPr>
            <p:nvPr/>
          </p:nvCxnSpPr>
          <p:spPr bwMode="auto">
            <a:xfrm>
              <a:off x="3136633" y="3891948"/>
              <a:ext cx="4634269" cy="1641875"/>
            </a:xfrm>
            <a:prstGeom prst="bentConnector2">
              <a:avLst/>
            </a:prstGeom>
            <a:noFill/>
            <a:ln w="19050" algn="ctr">
              <a:solidFill>
                <a:srgbClr val="E30916"/>
              </a:solidFill>
              <a:round/>
              <a:headEnd/>
              <a:tailEnd type="arrow" w="med" len="med"/>
            </a:ln>
            <a:extLst>
              <a:ext uri="{909E8E84-426E-40DD-AFC4-6F175D3DCCD1}">
                <a14:hiddenFill xmlns:a14="http://schemas.microsoft.com/office/drawing/2010/main">
                  <a:noFill/>
                </a14:hiddenFill>
              </a:ext>
            </a:extLst>
          </p:spPr>
        </p:cxnSp>
      </p:grpSp>
      <p:grpSp>
        <p:nvGrpSpPr>
          <p:cNvPr id="119" name="Gruppieren 91">
            <a:extLst>
              <a:ext uri="{FF2B5EF4-FFF2-40B4-BE49-F238E27FC236}">
                <a16:creationId xmlns:a16="http://schemas.microsoft.com/office/drawing/2014/main" id="{3414687C-0FFC-4842-982B-3A656CA79CDA}"/>
              </a:ext>
            </a:extLst>
          </p:cNvPr>
          <p:cNvGrpSpPr>
            <a:grpSpLocks/>
          </p:cNvGrpSpPr>
          <p:nvPr/>
        </p:nvGrpSpPr>
        <p:grpSpPr bwMode="auto">
          <a:xfrm>
            <a:off x="6759298" y="1349375"/>
            <a:ext cx="1800225" cy="684213"/>
            <a:chOff x="6948464" y="1455739"/>
            <a:chExt cx="1800000" cy="684212"/>
          </a:xfrm>
        </p:grpSpPr>
        <p:sp>
          <p:nvSpPr>
            <p:cNvPr id="120" name="Eingekerbter Richtungspfeil 20">
              <a:extLst>
                <a:ext uri="{FF2B5EF4-FFF2-40B4-BE49-F238E27FC236}">
                  <a16:creationId xmlns:a16="http://schemas.microsoft.com/office/drawing/2014/main" id="{14977365-4757-4D42-AFC5-FBF97DD95F70}"/>
                </a:ext>
              </a:extLst>
            </p:cNvPr>
            <p:cNvSpPr>
              <a:spLocks noChangeArrowheads="1"/>
            </p:cNvSpPr>
            <p:nvPr/>
          </p:nvSpPr>
          <p:spPr bwMode="auto">
            <a:xfrm>
              <a:off x="6948464" y="1455739"/>
              <a:ext cx="1800000" cy="684212"/>
            </a:xfrm>
            <a:prstGeom prst="chevron">
              <a:avLst>
                <a:gd name="adj" fmla="val 30233"/>
              </a:avLst>
            </a:prstGeom>
            <a:solidFill>
              <a:srgbClr val="739600">
                <a:alpha val="39999"/>
              </a:srgbClr>
            </a:solidFill>
            <a:ln>
              <a:noFill/>
            </a:ln>
            <a:extLst>
              <a:ext uri="{91240B29-F687-4F45-9708-019B960494DF}">
                <a14:hiddenLine xmlns:a14="http://schemas.microsoft.com/office/drawing/2010/main" w="28575" algn="ctr">
                  <a:solidFill>
                    <a:srgbClr val="000000"/>
                  </a:solidFill>
                  <a:round/>
                  <a:headEnd/>
                  <a:tailEnd type="arrow" w="med" len="med"/>
                </a14:hiddenLine>
              </a:ext>
            </a:extLst>
          </p:spPr>
          <p:txBody>
            <a:bodyPr lIns="90000" tIns="46800" rIns="36000" bIns="46800">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fontAlgn="auto">
                <a:spcBef>
                  <a:spcPct val="50000"/>
                </a:spcBef>
                <a:spcAft>
                  <a:spcPts val="0"/>
                </a:spcAft>
                <a:defRPr/>
              </a:pPr>
              <a:endParaRPr lang="en-US" altLang="en-US" kern="0"/>
            </a:p>
          </p:txBody>
        </p:sp>
        <p:sp>
          <p:nvSpPr>
            <p:cNvPr id="121" name="Textfeld 9">
              <a:extLst>
                <a:ext uri="{FF2B5EF4-FFF2-40B4-BE49-F238E27FC236}">
                  <a16:creationId xmlns:a16="http://schemas.microsoft.com/office/drawing/2014/main" id="{3715D09A-87F2-4464-A8CD-47C010D180D6}"/>
                </a:ext>
              </a:extLst>
            </p:cNvPr>
            <p:cNvSpPr txBox="1">
              <a:spLocks noChangeArrowheads="1"/>
            </p:cNvSpPr>
            <p:nvPr/>
          </p:nvSpPr>
          <p:spPr bwMode="auto">
            <a:xfrm>
              <a:off x="7235766" y="1504952"/>
              <a:ext cx="1458730" cy="58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eaLnBrk="1" fontAlgn="auto" hangingPunct="1">
                <a:spcBef>
                  <a:spcPts val="0"/>
                </a:spcBef>
                <a:spcAft>
                  <a:spcPts val="0"/>
                </a:spcAft>
                <a:defRPr/>
              </a:pPr>
              <a:r>
                <a:rPr lang="en-US" altLang="en-US" kern="0">
                  <a:solidFill>
                    <a:srgbClr val="4F6800"/>
                  </a:solidFill>
                </a:rPr>
                <a:t>Test and</a:t>
              </a:r>
              <a:br>
                <a:rPr lang="en-US" altLang="en-US" kern="0">
                  <a:solidFill>
                    <a:srgbClr val="4F6800"/>
                  </a:solidFill>
                </a:rPr>
              </a:br>
              <a:r>
                <a:rPr lang="en-US" altLang="en-US" kern="0">
                  <a:solidFill>
                    <a:srgbClr val="4F6800"/>
                  </a:solidFill>
                </a:rPr>
                <a:t>Verification</a:t>
              </a:r>
            </a:p>
          </p:txBody>
        </p:sp>
      </p:grpSp>
      <p:grpSp>
        <p:nvGrpSpPr>
          <p:cNvPr id="122" name="Gruppieren 14">
            <a:extLst>
              <a:ext uri="{FF2B5EF4-FFF2-40B4-BE49-F238E27FC236}">
                <a16:creationId xmlns:a16="http://schemas.microsoft.com/office/drawing/2014/main" id="{3B6E3E7B-D818-4CEB-8099-1951AC2DBAE9}"/>
              </a:ext>
            </a:extLst>
          </p:cNvPr>
          <p:cNvGrpSpPr>
            <a:grpSpLocks/>
          </p:cNvGrpSpPr>
          <p:nvPr/>
        </p:nvGrpSpPr>
        <p:grpSpPr bwMode="auto">
          <a:xfrm>
            <a:off x="8463261" y="1349682"/>
            <a:ext cx="1800000" cy="684212"/>
            <a:chOff x="6605016" y="1671102"/>
            <a:chExt cx="1944624" cy="786158"/>
          </a:xfrm>
          <a:solidFill>
            <a:srgbClr val="739600">
              <a:lumMod val="20000"/>
              <a:lumOff val="80000"/>
            </a:srgbClr>
          </a:solidFill>
        </p:grpSpPr>
        <p:sp>
          <p:nvSpPr>
            <p:cNvPr id="123" name="Eingekerbter Richtungspfeil 20">
              <a:extLst>
                <a:ext uri="{FF2B5EF4-FFF2-40B4-BE49-F238E27FC236}">
                  <a16:creationId xmlns:a16="http://schemas.microsoft.com/office/drawing/2014/main" id="{0896E7EC-AF8A-4762-920B-58CFA828162E}"/>
                </a:ext>
              </a:extLst>
            </p:cNvPr>
            <p:cNvSpPr>
              <a:spLocks noChangeArrowheads="1"/>
            </p:cNvSpPr>
            <p:nvPr/>
          </p:nvSpPr>
          <p:spPr bwMode="auto">
            <a:xfrm>
              <a:off x="6605016" y="1671102"/>
              <a:ext cx="1944624" cy="786158"/>
            </a:xfrm>
            <a:prstGeom prst="chevron">
              <a:avLst>
                <a:gd name="adj" fmla="val 30233"/>
              </a:avLst>
            </a:prstGeom>
            <a:grpFill/>
            <a:ln>
              <a:noFill/>
            </a:ln>
            <a:extLst>
              <a:ext uri="{91240B29-F687-4F45-9708-019B960494DF}">
                <a14:hiddenLine xmlns:a14="http://schemas.microsoft.com/office/drawing/2010/main" w="28575" algn="ctr">
                  <a:solidFill>
                    <a:srgbClr val="000000"/>
                  </a:solidFill>
                  <a:round/>
                  <a:headEnd/>
                  <a:tailEnd type="arrow" w="med" len="med"/>
                </a14:hiddenLine>
              </a:ext>
            </a:extLst>
          </p:spPr>
          <p:txBody>
            <a:bodyPr lIns="90000" tIns="46800" rIns="36000" bIns="46800">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fontAlgn="auto">
                <a:spcBef>
                  <a:spcPct val="50000"/>
                </a:spcBef>
                <a:spcAft>
                  <a:spcPts val="0"/>
                </a:spcAft>
                <a:defRPr/>
              </a:pPr>
              <a:endParaRPr lang="en-US" altLang="en-US" kern="0"/>
            </a:p>
          </p:txBody>
        </p:sp>
        <p:sp>
          <p:nvSpPr>
            <p:cNvPr id="124" name="Textfeld 9">
              <a:extLst>
                <a:ext uri="{FF2B5EF4-FFF2-40B4-BE49-F238E27FC236}">
                  <a16:creationId xmlns:a16="http://schemas.microsoft.com/office/drawing/2014/main" id="{8A2A70C1-67FC-4CEE-B516-DE1020A25C80}"/>
                </a:ext>
              </a:extLst>
            </p:cNvPr>
            <p:cNvSpPr txBox="1">
              <a:spLocks noChangeArrowheads="1"/>
            </p:cNvSpPr>
            <p:nvPr/>
          </p:nvSpPr>
          <p:spPr bwMode="auto">
            <a:xfrm>
              <a:off x="6915974" y="1897651"/>
              <a:ext cx="1218539" cy="3889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rgbClr val="120C80"/>
                  </a:solidFill>
                  <a:latin typeface="Arial" charset="0"/>
                  <a:cs typeface="Arial" charset="0"/>
                </a:defRPr>
              </a:lvl1pPr>
              <a:lvl2pPr marL="742950" indent="-285750" eaLnBrk="0" hangingPunct="0">
                <a:defRPr sz="1600">
                  <a:solidFill>
                    <a:srgbClr val="120C80"/>
                  </a:solidFill>
                  <a:latin typeface="Arial" charset="0"/>
                  <a:cs typeface="Arial" charset="0"/>
                </a:defRPr>
              </a:lvl2pPr>
              <a:lvl3pPr marL="1143000" indent="-228600" eaLnBrk="0" hangingPunct="0">
                <a:defRPr sz="1600">
                  <a:solidFill>
                    <a:srgbClr val="120C80"/>
                  </a:solidFill>
                  <a:latin typeface="Arial" charset="0"/>
                  <a:cs typeface="Arial" charset="0"/>
                </a:defRPr>
              </a:lvl3pPr>
              <a:lvl4pPr marL="1600200" indent="-228600" eaLnBrk="0" hangingPunct="0">
                <a:defRPr sz="1600">
                  <a:solidFill>
                    <a:srgbClr val="120C80"/>
                  </a:solidFill>
                  <a:latin typeface="Arial" charset="0"/>
                  <a:cs typeface="Arial" charset="0"/>
                </a:defRPr>
              </a:lvl4pPr>
              <a:lvl5pPr marL="2057400" indent="-228600" eaLnBrk="0" hangingPunct="0">
                <a:defRPr sz="1600">
                  <a:solidFill>
                    <a:srgbClr val="120C80"/>
                  </a:solidFill>
                  <a:latin typeface="Arial" charset="0"/>
                  <a:cs typeface="Arial" charset="0"/>
                </a:defRPr>
              </a:lvl5pPr>
              <a:lvl6pPr marL="2514600" indent="-228600" eaLnBrk="0" fontAlgn="base" hangingPunct="0">
                <a:spcBef>
                  <a:spcPct val="0"/>
                </a:spcBef>
                <a:spcAft>
                  <a:spcPct val="0"/>
                </a:spcAft>
                <a:defRPr sz="1600">
                  <a:solidFill>
                    <a:srgbClr val="120C80"/>
                  </a:solidFill>
                  <a:latin typeface="Arial" charset="0"/>
                  <a:cs typeface="Arial" charset="0"/>
                </a:defRPr>
              </a:lvl6pPr>
              <a:lvl7pPr marL="2971800" indent="-228600" eaLnBrk="0" fontAlgn="base" hangingPunct="0">
                <a:spcBef>
                  <a:spcPct val="0"/>
                </a:spcBef>
                <a:spcAft>
                  <a:spcPct val="0"/>
                </a:spcAft>
                <a:defRPr sz="1600">
                  <a:solidFill>
                    <a:srgbClr val="120C80"/>
                  </a:solidFill>
                  <a:latin typeface="Arial" charset="0"/>
                  <a:cs typeface="Arial" charset="0"/>
                </a:defRPr>
              </a:lvl7pPr>
              <a:lvl8pPr marL="3429000" indent="-228600" eaLnBrk="0" fontAlgn="base" hangingPunct="0">
                <a:spcBef>
                  <a:spcPct val="0"/>
                </a:spcBef>
                <a:spcAft>
                  <a:spcPct val="0"/>
                </a:spcAft>
                <a:defRPr sz="1600">
                  <a:solidFill>
                    <a:srgbClr val="120C80"/>
                  </a:solidFill>
                  <a:latin typeface="Arial" charset="0"/>
                  <a:cs typeface="Arial" charset="0"/>
                </a:defRPr>
              </a:lvl8pPr>
              <a:lvl9pPr marL="3886200" indent="-228600" eaLnBrk="0" fontAlgn="base" hangingPunct="0">
                <a:spcBef>
                  <a:spcPct val="0"/>
                </a:spcBef>
                <a:spcAft>
                  <a:spcPct val="0"/>
                </a:spcAft>
                <a:defRPr sz="1600">
                  <a:solidFill>
                    <a:srgbClr val="120C80"/>
                  </a:solidFill>
                  <a:latin typeface="Arial" charset="0"/>
                  <a:cs typeface="Arial" charset="0"/>
                </a:defRPr>
              </a:lvl9pPr>
            </a:lstStyle>
            <a:p>
              <a:pPr eaLnBrk="1" fontAlgn="auto" hangingPunct="1">
                <a:spcBef>
                  <a:spcPts val="0"/>
                </a:spcBef>
                <a:spcAft>
                  <a:spcPts val="0"/>
                </a:spcAft>
                <a:defRPr/>
              </a:pPr>
              <a:r>
                <a:rPr lang="en-US" altLang="en-US" kern="0" dirty="0">
                  <a:solidFill>
                    <a:srgbClr val="4F6800"/>
                  </a:solidFill>
                </a:rPr>
                <a:t>Operation</a:t>
              </a:r>
            </a:p>
          </p:txBody>
        </p:sp>
      </p:grpSp>
    </p:spTree>
    <p:extLst>
      <p:ext uri="{BB962C8B-B14F-4D97-AF65-F5344CB8AC3E}">
        <p14:creationId xmlns:p14="http://schemas.microsoft.com/office/powerpoint/2010/main" val="3751984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
                                        </p:tgtEl>
                                        <p:attrNameLst>
                                          <p:attrName>style.visibility</p:attrName>
                                        </p:attrNameLst>
                                      </p:cBhvr>
                                      <p:to>
                                        <p:strVal val="visible"/>
                                      </p:to>
                                    </p:set>
                                    <p:animEffect transition="in" filter="fade">
                                      <p:cBhvr>
                                        <p:cTn id="27" dur="500"/>
                                        <p:tgtEl>
                                          <p:spTgt spid="1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CA23CE6-8D9B-42EF-8D96-7FBDB33E9617}"/>
              </a:ext>
            </a:extLst>
          </p:cNvPr>
          <p:cNvSpPr>
            <a:spLocks noGrp="1"/>
          </p:cNvSpPr>
          <p:nvPr>
            <p:ph type="title"/>
          </p:nvPr>
        </p:nvSpPr>
        <p:spPr/>
        <p:txBody>
          <a:bodyPr/>
          <a:lstStyle/>
          <a:p>
            <a:r>
              <a:rPr lang="de-DE" dirty="0"/>
              <a:t>FMI: Simpler „</a:t>
            </a:r>
            <a:r>
              <a:rPr lang="de-DE" dirty="0" err="1"/>
              <a:t>Plumbing</a:t>
            </a:r>
            <a:r>
              <a:rPr lang="de-DE" dirty="0"/>
              <a:t>“ </a:t>
            </a:r>
            <a:r>
              <a:rPr lang="de-DE" dirty="0" err="1"/>
              <a:t>for</a:t>
            </a:r>
            <a:r>
              <a:rPr lang="de-DE" dirty="0"/>
              <a:t> Simulation</a:t>
            </a:r>
          </a:p>
        </p:txBody>
      </p:sp>
      <p:sp>
        <p:nvSpPr>
          <p:cNvPr id="8" name="Inhaltsplatzhalter 7">
            <a:extLst>
              <a:ext uri="{FF2B5EF4-FFF2-40B4-BE49-F238E27FC236}">
                <a16:creationId xmlns:a16="http://schemas.microsoft.com/office/drawing/2014/main" id="{10A26051-B97E-4489-AA8E-C22F9DDCA438}"/>
              </a:ext>
            </a:extLst>
          </p:cNvPr>
          <p:cNvSpPr>
            <a:spLocks noGrp="1"/>
          </p:cNvSpPr>
          <p:nvPr>
            <p:ph sz="half" idx="1"/>
          </p:nvPr>
        </p:nvSpPr>
        <p:spPr>
          <a:xfrm>
            <a:off x="623392" y="1497013"/>
            <a:ext cx="5809776" cy="4513262"/>
          </a:xfrm>
        </p:spPr>
        <p:txBody>
          <a:bodyPr/>
          <a:lstStyle/>
          <a:p>
            <a:pPr lvl="1"/>
            <a:r>
              <a:rPr lang="en-US" sz="2000" dirty="0"/>
              <a:t>FMI for Model Exchange:</a:t>
            </a:r>
            <a:br>
              <a:rPr lang="en-US" sz="2000" dirty="0"/>
            </a:br>
            <a:r>
              <a:rPr lang="en-US" sz="2000" dirty="0"/>
              <a:t>How to connect systems of equations (ODEs)</a:t>
            </a:r>
          </a:p>
          <a:p>
            <a:pPr lvl="1"/>
            <a:r>
              <a:rPr lang="en-US" sz="2000" dirty="0"/>
              <a:t>FMI for Co-Simulation:</a:t>
            </a:r>
            <a:br>
              <a:rPr lang="en-US" sz="2000" dirty="0"/>
            </a:br>
            <a:r>
              <a:rPr lang="en-US" sz="2000" dirty="0"/>
              <a:t>How to connect “any” model or tool</a:t>
            </a:r>
          </a:p>
          <a:p>
            <a:pPr lvl="1"/>
            <a:endParaRPr lang="en-US" sz="2000" dirty="0"/>
          </a:p>
          <a:p>
            <a:pPr lvl="1"/>
            <a:r>
              <a:rPr lang="en-US" sz="2000" dirty="0"/>
              <a:t>Decouple Know-How between producers and users of FMUs</a:t>
            </a:r>
          </a:p>
          <a:p>
            <a:pPr lvl="1"/>
            <a:r>
              <a:rPr lang="en-US" sz="2000" dirty="0"/>
              <a:t>Decouple know-how between different brands engineers and software programmers</a:t>
            </a:r>
          </a:p>
          <a:p>
            <a:pPr lvl="1"/>
            <a:r>
              <a:rPr lang="en-US" sz="2000" dirty="0"/>
              <a:t>Massive Re-use of modelling investment</a:t>
            </a:r>
          </a:p>
          <a:p>
            <a:pPr lvl="1"/>
            <a:r>
              <a:rPr lang="en-US" sz="2000" dirty="0"/>
              <a:t>Many new use-cases are now viable</a:t>
            </a:r>
          </a:p>
          <a:p>
            <a:pPr lvl="1"/>
            <a:r>
              <a:rPr lang="en-US" sz="2000" dirty="0"/>
              <a:t>150+ tools now support FMI:</a:t>
            </a:r>
            <a:br>
              <a:rPr lang="en-US" sz="2000" dirty="0"/>
            </a:br>
            <a:r>
              <a:rPr lang="en-US" sz="2000" dirty="0"/>
              <a:t>See: </a:t>
            </a:r>
            <a:r>
              <a:rPr lang="en-US" sz="2000" u="sng" dirty="0">
                <a:solidFill>
                  <a:schemeClr val="bg2">
                    <a:lumMod val="60000"/>
                    <a:lumOff val="40000"/>
                  </a:schemeClr>
                </a:solidFill>
              </a:rPr>
              <a:t>fmi-standard.org/tools</a:t>
            </a:r>
          </a:p>
        </p:txBody>
      </p:sp>
      <p:sp>
        <p:nvSpPr>
          <p:cNvPr id="18" name="Textfeld 17">
            <a:extLst>
              <a:ext uri="{FF2B5EF4-FFF2-40B4-BE49-F238E27FC236}">
                <a16:creationId xmlns:a16="http://schemas.microsoft.com/office/drawing/2014/main" id="{9BDDE764-DB13-49A4-B831-32776839BA65}"/>
              </a:ext>
            </a:extLst>
          </p:cNvPr>
          <p:cNvSpPr txBox="1"/>
          <p:nvPr/>
        </p:nvSpPr>
        <p:spPr>
          <a:xfrm>
            <a:off x="9056319" y="5970766"/>
            <a:ext cx="2680570" cy="338554"/>
          </a:xfrm>
          <a:prstGeom prst="rect">
            <a:avLst/>
          </a:prstGeom>
          <a:noFill/>
        </p:spPr>
        <p:txBody>
          <a:bodyPr wrap="square" rtlCol="0">
            <a:spAutoFit/>
          </a:bodyPr>
          <a:lstStyle/>
          <a:p>
            <a:pPr algn="r"/>
            <a:r>
              <a:rPr lang="de-DE" dirty="0">
                <a:hlinkClick r:id="rId2"/>
              </a:rPr>
              <a:t>https://fmi-standard.org/</a:t>
            </a:r>
            <a:endParaRPr lang="de-DE" dirty="0"/>
          </a:p>
        </p:txBody>
      </p:sp>
      <p:pic>
        <p:nvPicPr>
          <p:cNvPr id="16" name="Grafik 10">
            <a:extLst>
              <a:ext uri="{FF2B5EF4-FFF2-40B4-BE49-F238E27FC236}">
                <a16:creationId xmlns:a16="http://schemas.microsoft.com/office/drawing/2014/main" id="{94A37C8B-2F4F-4C7B-9B36-5FDDDB5ABB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3827" y="2968856"/>
            <a:ext cx="1379538"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fik 11">
            <a:extLst>
              <a:ext uri="{FF2B5EF4-FFF2-40B4-BE49-F238E27FC236}">
                <a16:creationId xmlns:a16="http://schemas.microsoft.com/office/drawing/2014/main" id="{8B7DE076-34C4-4DE0-8C75-9D26FF07A8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34754" y="2873322"/>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row: Right 10">
            <a:extLst>
              <a:ext uri="{FF2B5EF4-FFF2-40B4-BE49-F238E27FC236}">
                <a16:creationId xmlns:a16="http://schemas.microsoft.com/office/drawing/2014/main" id="{7C677FF7-FD3D-4E79-89DB-4D4BCEF1DD1B}"/>
              </a:ext>
            </a:extLst>
          </p:cNvPr>
          <p:cNvSpPr/>
          <p:nvPr/>
        </p:nvSpPr>
        <p:spPr bwMode="auto">
          <a:xfrm>
            <a:off x="8850028" y="3513747"/>
            <a:ext cx="941695" cy="541361"/>
          </a:xfrm>
          <a:prstGeom prst="rightArrow">
            <a:avLst/>
          </a:prstGeom>
          <a:no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a:ln>
                <a:noFill/>
              </a:ln>
              <a:solidFill>
                <a:srgbClr val="120C80"/>
              </a:solidFill>
              <a:effectLst/>
              <a:latin typeface="Arial" charset="0"/>
              <a:cs typeface="Arial" charset="0"/>
            </a:endParaRPr>
          </a:p>
        </p:txBody>
      </p:sp>
    </p:spTree>
    <p:extLst>
      <p:ext uri="{BB962C8B-B14F-4D97-AF65-F5344CB8AC3E}">
        <p14:creationId xmlns:p14="http://schemas.microsoft.com/office/powerpoint/2010/main" val="16311106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a:extLst>
              <a:ext uri="{FF2B5EF4-FFF2-40B4-BE49-F238E27FC236}">
                <a16:creationId xmlns:a16="http://schemas.microsoft.com/office/drawing/2014/main" id="{67430165-842A-5F14-A591-01F55A119BD9}"/>
              </a:ext>
            </a:extLst>
          </p:cNvPr>
          <p:cNvSpPr>
            <a:spLocks noGrp="1"/>
          </p:cNvSpPr>
          <p:nvPr>
            <p:ph idx="1"/>
          </p:nvPr>
        </p:nvSpPr>
        <p:spPr/>
        <p:txBody>
          <a:bodyPr/>
          <a:lstStyle/>
          <a:p>
            <a:r>
              <a:rPr lang="en-US" sz="4000" b="1" dirty="0"/>
              <a:t>Motivation, History, </a:t>
            </a:r>
            <a:br>
              <a:rPr lang="en-US" sz="4000" b="1" dirty="0"/>
            </a:br>
            <a:r>
              <a:rPr lang="en-US" sz="4000" b="1" dirty="0"/>
              <a:t>Organizational &amp; Legal </a:t>
            </a:r>
            <a:br>
              <a:rPr lang="en-US" sz="4000" b="1" dirty="0"/>
            </a:br>
            <a:r>
              <a:rPr lang="en-US" sz="4000" b="1" dirty="0"/>
              <a:t>Aspects of FMI</a:t>
            </a:r>
          </a:p>
          <a:p>
            <a:endParaRPr lang="en-US" dirty="0"/>
          </a:p>
        </p:txBody>
      </p:sp>
      <p:sp>
        <p:nvSpPr>
          <p:cNvPr id="4" name="Titel 3">
            <a:extLst>
              <a:ext uri="{FF2B5EF4-FFF2-40B4-BE49-F238E27FC236}">
                <a16:creationId xmlns:a16="http://schemas.microsoft.com/office/drawing/2014/main" id="{B1C8FE56-2E01-097C-45C4-D3BC2A5ADD27}"/>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483734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DB0890FF-8B5E-4D4F-8495-9FB7BD0E52AE}"/>
              </a:ext>
            </a:extLst>
          </p:cNvPr>
          <p:cNvSpPr>
            <a:spLocks noGrp="1"/>
          </p:cNvSpPr>
          <p:nvPr>
            <p:ph idx="1"/>
          </p:nvPr>
        </p:nvSpPr>
        <p:spPr>
          <a:xfrm>
            <a:off x="664119" y="1374241"/>
            <a:ext cx="11003744" cy="4760007"/>
          </a:xfrm>
        </p:spPr>
        <p:txBody>
          <a:bodyPr/>
          <a:lstStyle/>
          <a:p>
            <a:pPr marL="1588" lvl="1" indent="0">
              <a:buNone/>
            </a:pPr>
            <a:r>
              <a:rPr lang="en-US" sz="2400" dirty="0"/>
              <a:t>170+ tools support FMI now: many users now, many new use-case requests:</a:t>
            </a:r>
          </a:p>
          <a:p>
            <a:pPr lvl="1"/>
            <a:r>
              <a:rPr lang="en-US" sz="2200" dirty="0"/>
              <a:t>Virtual Electronic Control Units (</a:t>
            </a:r>
            <a:r>
              <a:rPr lang="en-US" sz="2200" dirty="0" err="1"/>
              <a:t>vECUs</a:t>
            </a:r>
            <a:r>
              <a:rPr lang="en-US" sz="2200" dirty="0"/>
              <a:t>):</a:t>
            </a:r>
          </a:p>
          <a:p>
            <a:pPr lvl="2"/>
            <a:r>
              <a:rPr lang="en-US" sz="2200" dirty="0"/>
              <a:t>FMI 2.0 works well for physics simulations: better support for </a:t>
            </a:r>
            <a:r>
              <a:rPr lang="en-US" sz="2200" dirty="0" err="1"/>
              <a:t>vECUs</a:t>
            </a:r>
            <a:r>
              <a:rPr lang="en-US" sz="2200" dirty="0"/>
              <a:t> is needed</a:t>
            </a:r>
          </a:p>
          <a:p>
            <a:pPr lvl="1"/>
            <a:r>
              <a:rPr lang="en-US" sz="2200" dirty="0"/>
              <a:t>Advanced Co-Simulation</a:t>
            </a:r>
          </a:p>
          <a:p>
            <a:pPr lvl="2"/>
            <a:r>
              <a:rPr lang="en-US" sz="2200" dirty="0"/>
              <a:t>Co-Simulation is the more popular interface type: improved co-simulation methods are needed to improve performance and accuracy</a:t>
            </a:r>
          </a:p>
          <a:p>
            <a:pPr lvl="1"/>
            <a:r>
              <a:rPr lang="en-US" sz="2200" dirty="0"/>
              <a:t>Multi-FMU simulations are getting more common</a:t>
            </a:r>
          </a:p>
          <a:p>
            <a:pPr lvl="2"/>
            <a:r>
              <a:rPr lang="en-US" sz="2200" dirty="0"/>
              <a:t>Events are necessary in complex control systems</a:t>
            </a:r>
          </a:p>
          <a:p>
            <a:pPr lvl="2"/>
            <a:r>
              <a:rPr lang="en-US" sz="2200" dirty="0"/>
              <a:t>Events must be synchronized across FMUs</a:t>
            </a:r>
          </a:p>
          <a:p>
            <a:pPr lvl="1"/>
            <a:r>
              <a:rPr lang="en-US" sz="2200" dirty="0"/>
              <a:t>New ML and AI applications</a:t>
            </a:r>
          </a:p>
          <a:p>
            <a:pPr lvl="2"/>
            <a:r>
              <a:rPr lang="en-US" sz="2200" dirty="0"/>
              <a:t>More derivatives computations is required</a:t>
            </a:r>
          </a:p>
        </p:txBody>
      </p:sp>
      <p:sp>
        <p:nvSpPr>
          <p:cNvPr id="2" name="Titel 1">
            <a:extLst>
              <a:ext uri="{FF2B5EF4-FFF2-40B4-BE49-F238E27FC236}">
                <a16:creationId xmlns:a16="http://schemas.microsoft.com/office/drawing/2014/main" id="{4E9A3205-976C-4CAA-AE99-76594CE76029}"/>
              </a:ext>
            </a:extLst>
          </p:cNvPr>
          <p:cNvSpPr>
            <a:spLocks noGrp="1"/>
          </p:cNvSpPr>
          <p:nvPr>
            <p:ph type="title"/>
          </p:nvPr>
        </p:nvSpPr>
        <p:spPr/>
        <p:txBody>
          <a:bodyPr/>
          <a:lstStyle/>
          <a:p>
            <a:r>
              <a:rPr lang="en-US" dirty="0"/>
              <a:t>Motivation for FMI 3.0</a:t>
            </a:r>
          </a:p>
        </p:txBody>
      </p:sp>
      <p:sp>
        <p:nvSpPr>
          <p:cNvPr id="6" name="Rechteck: abgerundete Ecken 5">
            <a:extLst>
              <a:ext uri="{FF2B5EF4-FFF2-40B4-BE49-F238E27FC236}">
                <a16:creationId xmlns:a16="http://schemas.microsoft.com/office/drawing/2014/main" id="{9FA06997-57CE-4D10-AF38-09FEFA93D461}"/>
              </a:ext>
            </a:extLst>
          </p:cNvPr>
          <p:cNvSpPr/>
          <p:nvPr/>
        </p:nvSpPr>
        <p:spPr bwMode="auto">
          <a:xfrm rot="20870601">
            <a:off x="7557385" y="1841044"/>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7" name="Rechteck: abgerundete Ecken 6">
            <a:extLst>
              <a:ext uri="{FF2B5EF4-FFF2-40B4-BE49-F238E27FC236}">
                <a16:creationId xmlns:a16="http://schemas.microsoft.com/office/drawing/2014/main" id="{040065DE-B8C6-4CD4-9CF2-8FC30B058968}"/>
              </a:ext>
            </a:extLst>
          </p:cNvPr>
          <p:cNvSpPr/>
          <p:nvPr/>
        </p:nvSpPr>
        <p:spPr bwMode="auto">
          <a:xfrm rot="20870601">
            <a:off x="7557385" y="2764968"/>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8" name="Rechteck: abgerundete Ecken 7">
            <a:extLst>
              <a:ext uri="{FF2B5EF4-FFF2-40B4-BE49-F238E27FC236}">
                <a16:creationId xmlns:a16="http://schemas.microsoft.com/office/drawing/2014/main" id="{BAF4BD1F-B47A-4978-AD60-CD0F3779004B}"/>
              </a:ext>
            </a:extLst>
          </p:cNvPr>
          <p:cNvSpPr/>
          <p:nvPr/>
        </p:nvSpPr>
        <p:spPr bwMode="auto">
          <a:xfrm rot="20870601">
            <a:off x="7557385" y="405221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
        <p:nvSpPr>
          <p:cNvPr id="9" name="Rechteck: abgerundete Ecken 8">
            <a:extLst>
              <a:ext uri="{FF2B5EF4-FFF2-40B4-BE49-F238E27FC236}">
                <a16:creationId xmlns:a16="http://schemas.microsoft.com/office/drawing/2014/main" id="{F9AE17AE-8E55-43BC-B67C-FF731C9B564A}"/>
              </a:ext>
            </a:extLst>
          </p:cNvPr>
          <p:cNvSpPr/>
          <p:nvPr/>
        </p:nvSpPr>
        <p:spPr bwMode="auto">
          <a:xfrm rot="20870601">
            <a:off x="7557385" y="5011747"/>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AI</a:t>
            </a:r>
          </a:p>
        </p:txBody>
      </p:sp>
      <p:sp>
        <p:nvSpPr>
          <p:cNvPr id="10" name="TextBox 9">
            <a:extLst>
              <a:ext uri="{FF2B5EF4-FFF2-40B4-BE49-F238E27FC236}">
                <a16:creationId xmlns:a16="http://schemas.microsoft.com/office/drawing/2014/main" id="{A9D88A9E-3FC0-3351-C300-53083FEAD69A}"/>
              </a:ext>
            </a:extLst>
          </p:cNvPr>
          <p:cNvSpPr txBox="1"/>
          <p:nvPr/>
        </p:nvSpPr>
        <p:spPr>
          <a:xfrm rot="20755149">
            <a:off x="9169300" y="5128159"/>
            <a:ext cx="2617781" cy="369332"/>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dirty="0">
                <a:solidFill>
                  <a:srgbClr val="FF0000"/>
                </a:solidFill>
              </a:rPr>
              <a:t>API Efficiencies</a:t>
            </a:r>
          </a:p>
        </p:txBody>
      </p:sp>
    </p:spTree>
    <p:extLst>
      <p:ext uri="{BB962C8B-B14F-4D97-AF65-F5344CB8AC3E}">
        <p14:creationId xmlns:p14="http://schemas.microsoft.com/office/powerpoint/2010/main" val="20585056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C7F2-1E56-C15E-671D-4B1077E61DAB}"/>
              </a:ext>
            </a:extLst>
          </p:cNvPr>
          <p:cNvSpPr>
            <a:spLocks noGrp="1"/>
          </p:cNvSpPr>
          <p:nvPr>
            <p:ph type="title"/>
          </p:nvPr>
        </p:nvSpPr>
        <p:spPr/>
        <p:txBody>
          <a:bodyPr/>
          <a:lstStyle/>
          <a:p>
            <a:r>
              <a:rPr lang="en-US" dirty="0"/>
              <a:t>Models and model exchange along the “Design- Vee”</a:t>
            </a:r>
          </a:p>
        </p:txBody>
      </p:sp>
      <p:grpSp>
        <p:nvGrpSpPr>
          <p:cNvPr id="3" name="Group 2">
            <a:extLst>
              <a:ext uri="{FF2B5EF4-FFF2-40B4-BE49-F238E27FC236}">
                <a16:creationId xmlns:a16="http://schemas.microsoft.com/office/drawing/2014/main" id="{B413A1E9-5789-5ACF-1024-18715CA32D6C}"/>
              </a:ext>
            </a:extLst>
          </p:cNvPr>
          <p:cNvGrpSpPr/>
          <p:nvPr/>
        </p:nvGrpSpPr>
        <p:grpSpPr>
          <a:xfrm>
            <a:off x="1720192" y="1993336"/>
            <a:ext cx="8260052" cy="3939099"/>
            <a:chOff x="686750" y="1892316"/>
            <a:chExt cx="7695090" cy="3449691"/>
          </a:xfrm>
        </p:grpSpPr>
        <p:grpSp>
          <p:nvGrpSpPr>
            <p:cNvPr id="4" name="Group 3">
              <a:extLst>
                <a:ext uri="{FF2B5EF4-FFF2-40B4-BE49-F238E27FC236}">
                  <a16:creationId xmlns:a16="http://schemas.microsoft.com/office/drawing/2014/main" id="{EF098178-3228-7BDF-972B-B8594122F0AD}"/>
                </a:ext>
              </a:extLst>
            </p:cNvPr>
            <p:cNvGrpSpPr/>
            <p:nvPr/>
          </p:nvGrpSpPr>
          <p:grpSpPr>
            <a:xfrm>
              <a:off x="686750" y="2006409"/>
              <a:ext cx="7695090" cy="3335598"/>
              <a:chOff x="838200" y="1940574"/>
              <a:chExt cx="10178646" cy="4344842"/>
            </a:xfrm>
          </p:grpSpPr>
          <p:pic>
            <p:nvPicPr>
              <p:cNvPr id="27" name="Picture 26">
                <a:extLst>
                  <a:ext uri="{FF2B5EF4-FFF2-40B4-BE49-F238E27FC236}">
                    <a16:creationId xmlns:a16="http://schemas.microsoft.com/office/drawing/2014/main" id="{E87E7418-3C23-E7FF-44B5-AC9A5C731C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40574"/>
                <a:ext cx="10178646" cy="4344842"/>
              </a:xfrm>
              <a:prstGeom prst="rect">
                <a:avLst/>
              </a:prstGeom>
            </p:spPr>
          </p:pic>
          <p:sp>
            <p:nvSpPr>
              <p:cNvPr id="28" name="Rectangle 27">
                <a:extLst>
                  <a:ext uri="{FF2B5EF4-FFF2-40B4-BE49-F238E27FC236}">
                    <a16:creationId xmlns:a16="http://schemas.microsoft.com/office/drawing/2014/main" id="{F985511B-E2AF-492C-CD4F-D271E7E83484}"/>
                  </a:ext>
                </a:extLst>
              </p:cNvPr>
              <p:cNvSpPr/>
              <p:nvPr/>
            </p:nvSpPr>
            <p:spPr>
              <a:xfrm>
                <a:off x="1280160" y="2979868"/>
                <a:ext cx="1226372" cy="484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49BF2716-B759-7757-CF66-F4B1F7A142C1}"/>
                  </a:ext>
                </a:extLst>
              </p:cNvPr>
              <p:cNvSpPr/>
              <p:nvPr/>
            </p:nvSpPr>
            <p:spPr>
              <a:xfrm>
                <a:off x="2209799" y="3781472"/>
                <a:ext cx="1544619" cy="29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Rectangle 29">
                <a:extLst>
                  <a:ext uri="{FF2B5EF4-FFF2-40B4-BE49-F238E27FC236}">
                    <a16:creationId xmlns:a16="http://schemas.microsoft.com/office/drawing/2014/main" id="{CE308A61-7807-6CB0-D694-65177857D369}"/>
                  </a:ext>
                </a:extLst>
              </p:cNvPr>
              <p:cNvSpPr/>
              <p:nvPr/>
            </p:nvSpPr>
            <p:spPr>
              <a:xfrm>
                <a:off x="2684929" y="4536300"/>
                <a:ext cx="1854798" cy="29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a:extLst>
                  <a:ext uri="{FF2B5EF4-FFF2-40B4-BE49-F238E27FC236}">
                    <a16:creationId xmlns:a16="http://schemas.microsoft.com/office/drawing/2014/main" id="{B29B84EE-28E1-2EBB-7C5C-5FD76141E9BA}"/>
                  </a:ext>
                </a:extLst>
              </p:cNvPr>
              <p:cNvSpPr/>
              <p:nvPr/>
            </p:nvSpPr>
            <p:spPr>
              <a:xfrm>
                <a:off x="3083725" y="5532491"/>
                <a:ext cx="5934434" cy="29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Rectangle 31">
                <a:extLst>
                  <a:ext uri="{FF2B5EF4-FFF2-40B4-BE49-F238E27FC236}">
                    <a16:creationId xmlns:a16="http://schemas.microsoft.com/office/drawing/2014/main" id="{E6DDE251-6685-92E7-02EA-61E66BF7EEE6}"/>
                  </a:ext>
                </a:extLst>
              </p:cNvPr>
              <p:cNvSpPr/>
              <p:nvPr/>
            </p:nvSpPr>
            <p:spPr>
              <a:xfrm>
                <a:off x="7129689" y="4077148"/>
                <a:ext cx="1777643" cy="29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Rectangle 32">
                <a:extLst>
                  <a:ext uri="{FF2B5EF4-FFF2-40B4-BE49-F238E27FC236}">
                    <a16:creationId xmlns:a16="http://schemas.microsoft.com/office/drawing/2014/main" id="{65B31845-EC7D-FC7E-CB91-0CCB6A3A04A3}"/>
                  </a:ext>
                </a:extLst>
              </p:cNvPr>
              <p:cNvSpPr/>
              <p:nvPr/>
            </p:nvSpPr>
            <p:spPr>
              <a:xfrm>
                <a:off x="8788161" y="2939648"/>
                <a:ext cx="1689788" cy="52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Rectangle 33">
                <a:extLst>
                  <a:ext uri="{FF2B5EF4-FFF2-40B4-BE49-F238E27FC236}">
                    <a16:creationId xmlns:a16="http://schemas.microsoft.com/office/drawing/2014/main" id="{1528D877-4B0F-C962-874D-1A3EF5DECA0B}"/>
                  </a:ext>
                </a:extLst>
              </p:cNvPr>
              <p:cNvSpPr/>
              <p:nvPr/>
            </p:nvSpPr>
            <p:spPr>
              <a:xfrm>
                <a:off x="8336339" y="3463962"/>
                <a:ext cx="2561157" cy="295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 name="Right Arrow 33">
              <a:extLst>
                <a:ext uri="{FF2B5EF4-FFF2-40B4-BE49-F238E27FC236}">
                  <a16:creationId xmlns:a16="http://schemas.microsoft.com/office/drawing/2014/main" id="{5CD22F6C-F3B6-0F15-AD20-5B0AA814581A}"/>
                </a:ext>
              </a:extLst>
            </p:cNvPr>
            <p:cNvSpPr/>
            <p:nvPr/>
          </p:nvSpPr>
          <p:spPr>
            <a:xfrm>
              <a:off x="2170334" y="3753540"/>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ight Arrow 34">
              <a:extLst>
                <a:ext uri="{FF2B5EF4-FFF2-40B4-BE49-F238E27FC236}">
                  <a16:creationId xmlns:a16="http://schemas.microsoft.com/office/drawing/2014/main" id="{998F6319-ADCF-4BC7-701F-7F8972AD0C5F}"/>
                </a:ext>
              </a:extLst>
            </p:cNvPr>
            <p:cNvSpPr/>
            <p:nvPr/>
          </p:nvSpPr>
          <p:spPr>
            <a:xfrm>
              <a:off x="1635579" y="3271589"/>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ight Arrow 35">
              <a:extLst>
                <a:ext uri="{FF2B5EF4-FFF2-40B4-BE49-F238E27FC236}">
                  <a16:creationId xmlns:a16="http://schemas.microsoft.com/office/drawing/2014/main" id="{106D8E09-BC17-14DA-A6F9-2A7715A11809}"/>
                </a:ext>
              </a:extLst>
            </p:cNvPr>
            <p:cNvSpPr/>
            <p:nvPr/>
          </p:nvSpPr>
          <p:spPr>
            <a:xfrm>
              <a:off x="2684756" y="4226181"/>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ight Arrow 36">
              <a:extLst>
                <a:ext uri="{FF2B5EF4-FFF2-40B4-BE49-F238E27FC236}">
                  <a16:creationId xmlns:a16="http://schemas.microsoft.com/office/drawing/2014/main" id="{820A3D51-2983-C26C-A545-2788A0C81596}"/>
                </a:ext>
              </a:extLst>
            </p:cNvPr>
            <p:cNvSpPr/>
            <p:nvPr/>
          </p:nvSpPr>
          <p:spPr>
            <a:xfrm>
              <a:off x="4793800" y="4226180"/>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ight Arrow 37">
              <a:extLst>
                <a:ext uri="{FF2B5EF4-FFF2-40B4-BE49-F238E27FC236}">
                  <a16:creationId xmlns:a16="http://schemas.microsoft.com/office/drawing/2014/main" id="{32C4011B-56C8-A926-DC7C-E67E844AE806}"/>
                </a:ext>
              </a:extLst>
            </p:cNvPr>
            <p:cNvSpPr/>
            <p:nvPr/>
          </p:nvSpPr>
          <p:spPr>
            <a:xfrm>
              <a:off x="5443137" y="3753540"/>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ight Arrow 38">
              <a:extLst>
                <a:ext uri="{FF2B5EF4-FFF2-40B4-BE49-F238E27FC236}">
                  <a16:creationId xmlns:a16="http://schemas.microsoft.com/office/drawing/2014/main" id="{342C5A41-9E75-6447-A6D1-7E29B4AE8E45}"/>
                </a:ext>
              </a:extLst>
            </p:cNvPr>
            <p:cNvSpPr/>
            <p:nvPr/>
          </p:nvSpPr>
          <p:spPr>
            <a:xfrm>
              <a:off x="5977915" y="3227795"/>
              <a:ext cx="894610" cy="137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1" name="Straight Arrow Connector 10">
              <a:extLst>
                <a:ext uri="{FF2B5EF4-FFF2-40B4-BE49-F238E27FC236}">
                  <a16:creationId xmlns:a16="http://schemas.microsoft.com/office/drawing/2014/main" id="{EBA422E9-B25E-B105-9B1B-60D325CBAD78}"/>
                </a:ext>
              </a:extLst>
            </p:cNvPr>
            <p:cNvCxnSpPr/>
            <p:nvPr/>
          </p:nvCxnSpPr>
          <p:spPr>
            <a:xfrm flipH="1">
              <a:off x="2215448" y="3362806"/>
              <a:ext cx="359855" cy="406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B43BC5AD-504D-0EA5-77EF-905FF8798C9C}"/>
                </a:ext>
              </a:extLst>
            </p:cNvPr>
            <p:cNvCxnSpPr/>
            <p:nvPr/>
          </p:nvCxnSpPr>
          <p:spPr>
            <a:xfrm flipH="1">
              <a:off x="1584037" y="2899334"/>
              <a:ext cx="359855" cy="406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EDDE9FA2-016E-3007-E06E-BC59F16B972C}"/>
                </a:ext>
              </a:extLst>
            </p:cNvPr>
            <p:cNvCxnSpPr/>
            <p:nvPr/>
          </p:nvCxnSpPr>
          <p:spPr>
            <a:xfrm flipH="1">
              <a:off x="2784000" y="3831288"/>
              <a:ext cx="359855" cy="406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AC9D70D7-92AC-7256-A0F2-9CA155FE4A88}"/>
                </a:ext>
              </a:extLst>
            </p:cNvPr>
            <p:cNvCxnSpPr/>
            <p:nvPr/>
          </p:nvCxnSpPr>
          <p:spPr>
            <a:xfrm flipH="1" flipV="1">
              <a:off x="5342121" y="3843667"/>
              <a:ext cx="359855" cy="406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E7EF0BD5-8020-3B18-B202-6919C9F93343}"/>
                </a:ext>
              </a:extLst>
            </p:cNvPr>
            <p:cNvCxnSpPr/>
            <p:nvPr/>
          </p:nvCxnSpPr>
          <p:spPr>
            <a:xfrm flipH="1" flipV="1">
              <a:off x="5977891" y="3353952"/>
              <a:ext cx="359855" cy="4061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Circular Arrow 44">
              <a:extLst>
                <a:ext uri="{FF2B5EF4-FFF2-40B4-BE49-F238E27FC236}">
                  <a16:creationId xmlns:a16="http://schemas.microsoft.com/office/drawing/2014/main" id="{68CCE49B-2C98-EEB1-6DCD-DA547D447F19}"/>
                </a:ext>
              </a:extLst>
            </p:cNvPr>
            <p:cNvSpPr/>
            <p:nvPr/>
          </p:nvSpPr>
          <p:spPr>
            <a:xfrm rot="17905938" flipH="1">
              <a:off x="1978026" y="2994586"/>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7" name="Circular Arrow 45">
              <a:extLst>
                <a:ext uri="{FF2B5EF4-FFF2-40B4-BE49-F238E27FC236}">
                  <a16:creationId xmlns:a16="http://schemas.microsoft.com/office/drawing/2014/main" id="{4A1BBD1D-6A79-20DF-874D-4890ABA80621}"/>
                </a:ext>
              </a:extLst>
            </p:cNvPr>
            <p:cNvSpPr/>
            <p:nvPr/>
          </p:nvSpPr>
          <p:spPr>
            <a:xfrm rot="17905938" flipH="1">
              <a:off x="2581265" y="3502526"/>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8" name="Circular Arrow 46">
              <a:extLst>
                <a:ext uri="{FF2B5EF4-FFF2-40B4-BE49-F238E27FC236}">
                  <a16:creationId xmlns:a16="http://schemas.microsoft.com/office/drawing/2014/main" id="{98690873-2156-C224-C107-12F643D84880}"/>
                </a:ext>
              </a:extLst>
            </p:cNvPr>
            <p:cNvSpPr/>
            <p:nvPr/>
          </p:nvSpPr>
          <p:spPr>
            <a:xfrm rot="17905938" flipH="1">
              <a:off x="3131579" y="3936855"/>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19" name="Circular Arrow 47">
              <a:extLst>
                <a:ext uri="{FF2B5EF4-FFF2-40B4-BE49-F238E27FC236}">
                  <a16:creationId xmlns:a16="http://schemas.microsoft.com/office/drawing/2014/main" id="{1A4DDBD9-5603-9100-58BB-7F7C6D0DA937}"/>
                </a:ext>
              </a:extLst>
            </p:cNvPr>
            <p:cNvSpPr/>
            <p:nvPr/>
          </p:nvSpPr>
          <p:spPr>
            <a:xfrm rot="17905938" flipH="1">
              <a:off x="5091598" y="3960970"/>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0" name="Circular Arrow 48">
              <a:extLst>
                <a:ext uri="{FF2B5EF4-FFF2-40B4-BE49-F238E27FC236}">
                  <a16:creationId xmlns:a16="http://schemas.microsoft.com/office/drawing/2014/main" id="{7D8D6FD0-2984-F896-9A33-7FB02A463082}"/>
                </a:ext>
              </a:extLst>
            </p:cNvPr>
            <p:cNvSpPr/>
            <p:nvPr/>
          </p:nvSpPr>
          <p:spPr>
            <a:xfrm rot="17905938" flipH="1">
              <a:off x="5679690" y="3461137"/>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1" name="Circular Arrow 49">
              <a:extLst>
                <a:ext uri="{FF2B5EF4-FFF2-40B4-BE49-F238E27FC236}">
                  <a16:creationId xmlns:a16="http://schemas.microsoft.com/office/drawing/2014/main" id="{EB1EEDF9-C265-50A0-5164-FBF96B2D1261}"/>
                </a:ext>
              </a:extLst>
            </p:cNvPr>
            <p:cNvSpPr/>
            <p:nvPr/>
          </p:nvSpPr>
          <p:spPr>
            <a:xfrm rot="17905938" flipH="1">
              <a:off x="6279167" y="2969062"/>
              <a:ext cx="292108" cy="292901"/>
            </a:xfrm>
            <a:prstGeom prst="circularArrow">
              <a:avLst>
                <a:gd name="adj1" fmla="val 4605"/>
                <a:gd name="adj2" fmla="val 1142319"/>
                <a:gd name="adj3" fmla="val 20448939"/>
                <a:gd name="adj4" fmla="val 3605013"/>
                <a:gd name="adj5" fmla="val 12500"/>
              </a:avLst>
            </a:prstGeom>
            <a:solidFill>
              <a:schemeClr val="accent3"/>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
          <p:nvSpPr>
            <p:cNvPr id="22" name="TextBox 21">
              <a:extLst>
                <a:ext uri="{FF2B5EF4-FFF2-40B4-BE49-F238E27FC236}">
                  <a16:creationId xmlns:a16="http://schemas.microsoft.com/office/drawing/2014/main" id="{B1541188-732C-3D72-B7D4-8557517DB1BF}"/>
                </a:ext>
              </a:extLst>
            </p:cNvPr>
            <p:cNvSpPr txBox="1"/>
            <p:nvPr/>
          </p:nvSpPr>
          <p:spPr>
            <a:xfrm>
              <a:off x="2784000" y="1892316"/>
              <a:ext cx="1260911" cy="300744"/>
            </a:xfrm>
            <a:prstGeom prst="rect">
              <a:avLst/>
            </a:prstGeom>
            <a:noFill/>
          </p:spPr>
          <p:txBody>
            <a:bodyPr wrap="none" rtlCol="0">
              <a:spAutoFit/>
            </a:bodyPr>
            <a:lstStyle/>
            <a:p>
              <a:r>
                <a:rPr lang="sv-SE" sz="1600" dirty="0" err="1">
                  <a:solidFill>
                    <a:srgbClr val="C17C2F"/>
                  </a:solidFill>
                  <a:latin typeface="+mj-lt"/>
                </a:rPr>
                <a:t>Requirements</a:t>
              </a:r>
              <a:endParaRPr lang="en-US" sz="1600" dirty="0">
                <a:solidFill>
                  <a:srgbClr val="C17C2F"/>
                </a:solidFill>
                <a:latin typeface="+mj-lt"/>
              </a:endParaRPr>
            </a:p>
          </p:txBody>
        </p:sp>
        <p:sp>
          <p:nvSpPr>
            <p:cNvPr id="23" name="TextBox 22">
              <a:extLst>
                <a:ext uri="{FF2B5EF4-FFF2-40B4-BE49-F238E27FC236}">
                  <a16:creationId xmlns:a16="http://schemas.microsoft.com/office/drawing/2014/main" id="{FC9EB1D9-2FD0-3BEE-9763-5E19AB83BBF9}"/>
                </a:ext>
              </a:extLst>
            </p:cNvPr>
            <p:cNvSpPr txBox="1"/>
            <p:nvPr/>
          </p:nvSpPr>
          <p:spPr>
            <a:xfrm>
              <a:off x="3917210" y="2939978"/>
              <a:ext cx="695802" cy="300744"/>
            </a:xfrm>
            <a:prstGeom prst="rect">
              <a:avLst/>
            </a:prstGeom>
            <a:noFill/>
          </p:spPr>
          <p:txBody>
            <a:bodyPr wrap="none" rtlCol="0">
              <a:spAutoFit/>
            </a:bodyPr>
            <a:lstStyle/>
            <a:p>
              <a:r>
                <a:rPr lang="sv-SE" sz="1600" dirty="0">
                  <a:solidFill>
                    <a:srgbClr val="C17C2F"/>
                  </a:solidFill>
                  <a:latin typeface="+mj-lt"/>
                </a:rPr>
                <a:t>Design</a:t>
              </a:r>
              <a:endParaRPr lang="en-US" sz="1600" dirty="0">
                <a:solidFill>
                  <a:srgbClr val="C17C2F"/>
                </a:solidFill>
                <a:latin typeface="+mj-lt"/>
              </a:endParaRPr>
            </a:p>
          </p:txBody>
        </p:sp>
        <p:sp>
          <p:nvSpPr>
            <p:cNvPr id="24" name="TextBox 23">
              <a:extLst>
                <a:ext uri="{FF2B5EF4-FFF2-40B4-BE49-F238E27FC236}">
                  <a16:creationId xmlns:a16="http://schemas.microsoft.com/office/drawing/2014/main" id="{19C1B1DC-D1D0-48B4-8A7E-EA0C7DA93986}"/>
                </a:ext>
              </a:extLst>
            </p:cNvPr>
            <p:cNvSpPr txBox="1"/>
            <p:nvPr/>
          </p:nvSpPr>
          <p:spPr>
            <a:xfrm>
              <a:off x="4374073" y="1904674"/>
              <a:ext cx="1641012" cy="300744"/>
            </a:xfrm>
            <a:prstGeom prst="rect">
              <a:avLst/>
            </a:prstGeom>
            <a:noFill/>
          </p:spPr>
          <p:txBody>
            <a:bodyPr wrap="square" rtlCol="0">
              <a:spAutoFit/>
            </a:bodyPr>
            <a:lstStyle/>
            <a:p>
              <a:r>
                <a:rPr lang="sv-SE" sz="1600" dirty="0" err="1">
                  <a:solidFill>
                    <a:srgbClr val="C17C2F"/>
                  </a:solidFill>
                  <a:latin typeface="+mj-lt"/>
                </a:rPr>
                <a:t>Validated</a:t>
              </a:r>
              <a:r>
                <a:rPr lang="sv-SE" sz="1600" dirty="0">
                  <a:solidFill>
                    <a:srgbClr val="C17C2F"/>
                  </a:solidFill>
                  <a:latin typeface="+mj-lt"/>
                </a:rPr>
                <a:t> system</a:t>
              </a:r>
              <a:endParaRPr lang="en-US" sz="1600" dirty="0">
                <a:solidFill>
                  <a:srgbClr val="C17C2F"/>
                </a:solidFill>
                <a:latin typeface="+mj-lt"/>
              </a:endParaRPr>
            </a:p>
          </p:txBody>
        </p:sp>
        <p:cxnSp>
          <p:nvCxnSpPr>
            <p:cNvPr id="25" name="Straight Arrow Connector 24">
              <a:extLst>
                <a:ext uri="{FF2B5EF4-FFF2-40B4-BE49-F238E27FC236}">
                  <a16:creationId xmlns:a16="http://schemas.microsoft.com/office/drawing/2014/main" id="{090D6CE3-1368-0708-DD99-54A703A73DE4}"/>
                </a:ext>
              </a:extLst>
            </p:cNvPr>
            <p:cNvCxnSpPr/>
            <p:nvPr/>
          </p:nvCxnSpPr>
          <p:spPr>
            <a:xfrm>
              <a:off x="3277631" y="2259437"/>
              <a:ext cx="740185" cy="656829"/>
            </a:xfrm>
            <a:prstGeom prst="straightConnector1">
              <a:avLst/>
            </a:prstGeom>
            <a:ln>
              <a:solidFill>
                <a:srgbClr val="C58A2F"/>
              </a:soli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B846D79-C46E-9254-7703-9D5D5F225B2B}"/>
                </a:ext>
              </a:extLst>
            </p:cNvPr>
            <p:cNvCxnSpPr>
              <a:cxnSpLocks/>
            </p:cNvCxnSpPr>
            <p:nvPr/>
          </p:nvCxnSpPr>
          <p:spPr>
            <a:xfrm flipV="1">
              <a:off x="4448717" y="2237846"/>
              <a:ext cx="758229" cy="702132"/>
            </a:xfrm>
            <a:prstGeom prst="straightConnector1">
              <a:avLst/>
            </a:prstGeom>
            <a:ln>
              <a:solidFill>
                <a:srgbClr val="C58A2F"/>
              </a:solidFill>
              <a:tailEnd type="triangle"/>
            </a:ln>
          </p:spPr>
          <p:style>
            <a:lnRef idx="1">
              <a:schemeClr val="dk1"/>
            </a:lnRef>
            <a:fillRef idx="0">
              <a:schemeClr val="dk1"/>
            </a:fillRef>
            <a:effectRef idx="0">
              <a:schemeClr val="dk1"/>
            </a:effectRef>
            <a:fontRef idx="minor">
              <a:schemeClr val="tx1"/>
            </a:fontRef>
          </p:style>
        </p:cxnSp>
      </p:grpSp>
      <p:sp>
        <p:nvSpPr>
          <p:cNvPr id="35" name="Rechteck: abgerundete Ecken 5">
            <a:extLst>
              <a:ext uri="{FF2B5EF4-FFF2-40B4-BE49-F238E27FC236}">
                <a16:creationId xmlns:a16="http://schemas.microsoft.com/office/drawing/2014/main" id="{23318CC2-667F-84CF-0DE3-972AA2E2082E}"/>
              </a:ext>
            </a:extLst>
          </p:cNvPr>
          <p:cNvSpPr/>
          <p:nvPr/>
        </p:nvSpPr>
        <p:spPr bwMode="auto">
          <a:xfrm rot="20870601">
            <a:off x="7469332" y="3547924"/>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36" name="Rechteck: abgerundete Ecken 6">
            <a:extLst>
              <a:ext uri="{FF2B5EF4-FFF2-40B4-BE49-F238E27FC236}">
                <a16:creationId xmlns:a16="http://schemas.microsoft.com/office/drawing/2014/main" id="{9A33E83C-C294-4029-1062-2A5D2B473946}"/>
              </a:ext>
            </a:extLst>
          </p:cNvPr>
          <p:cNvSpPr/>
          <p:nvPr/>
        </p:nvSpPr>
        <p:spPr bwMode="auto">
          <a:xfrm rot="20870601">
            <a:off x="2429973" y="4559901"/>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37" name="Rechteck: abgerundete Ecken 6">
            <a:extLst>
              <a:ext uri="{FF2B5EF4-FFF2-40B4-BE49-F238E27FC236}">
                <a16:creationId xmlns:a16="http://schemas.microsoft.com/office/drawing/2014/main" id="{D57F6A59-4EF1-4227-7F05-F533260581BC}"/>
              </a:ext>
            </a:extLst>
          </p:cNvPr>
          <p:cNvSpPr/>
          <p:nvPr/>
        </p:nvSpPr>
        <p:spPr bwMode="auto">
          <a:xfrm rot="20870601">
            <a:off x="7567546" y="4407501"/>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38" name="Rechteck: abgerundete Ecken 8">
            <a:extLst>
              <a:ext uri="{FF2B5EF4-FFF2-40B4-BE49-F238E27FC236}">
                <a16:creationId xmlns:a16="http://schemas.microsoft.com/office/drawing/2014/main" id="{8BC81B62-A626-53D0-F42B-CD0B5D986D39}"/>
              </a:ext>
            </a:extLst>
          </p:cNvPr>
          <p:cNvSpPr/>
          <p:nvPr/>
        </p:nvSpPr>
        <p:spPr bwMode="auto">
          <a:xfrm rot="20870601">
            <a:off x="9718078" y="298652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AI</a:t>
            </a:r>
          </a:p>
        </p:txBody>
      </p:sp>
      <p:sp>
        <p:nvSpPr>
          <p:cNvPr id="39" name="Rechteck: abgerundete Ecken 8">
            <a:extLst>
              <a:ext uri="{FF2B5EF4-FFF2-40B4-BE49-F238E27FC236}">
                <a16:creationId xmlns:a16="http://schemas.microsoft.com/office/drawing/2014/main" id="{9F5E2A1A-D487-EE37-F55A-56281B741574}"/>
              </a:ext>
            </a:extLst>
          </p:cNvPr>
          <p:cNvSpPr/>
          <p:nvPr/>
        </p:nvSpPr>
        <p:spPr bwMode="auto">
          <a:xfrm rot="20870601">
            <a:off x="1894879" y="394156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AI</a:t>
            </a:r>
          </a:p>
        </p:txBody>
      </p:sp>
      <p:sp>
        <p:nvSpPr>
          <p:cNvPr id="40" name="Rechteck: abgerundete Ecken 7">
            <a:extLst>
              <a:ext uri="{FF2B5EF4-FFF2-40B4-BE49-F238E27FC236}">
                <a16:creationId xmlns:a16="http://schemas.microsoft.com/office/drawing/2014/main" id="{031FFF17-77BF-990F-8D71-C69AA3450CA2}"/>
              </a:ext>
            </a:extLst>
          </p:cNvPr>
          <p:cNvSpPr/>
          <p:nvPr/>
        </p:nvSpPr>
        <p:spPr bwMode="auto">
          <a:xfrm rot="20870601">
            <a:off x="6961331" y="521045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
        <p:nvSpPr>
          <p:cNvPr id="41" name="Rechteck: abgerundete Ecken 7">
            <a:extLst>
              <a:ext uri="{FF2B5EF4-FFF2-40B4-BE49-F238E27FC236}">
                <a16:creationId xmlns:a16="http://schemas.microsoft.com/office/drawing/2014/main" id="{1A3829EF-04AB-C20E-19E6-4F75849508EC}"/>
              </a:ext>
            </a:extLst>
          </p:cNvPr>
          <p:cNvSpPr/>
          <p:nvPr/>
        </p:nvSpPr>
        <p:spPr bwMode="auto">
          <a:xfrm rot="20870601">
            <a:off x="3134398" y="506821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Tree>
    <p:extLst>
      <p:ext uri="{BB962C8B-B14F-4D97-AF65-F5344CB8AC3E}">
        <p14:creationId xmlns:p14="http://schemas.microsoft.com/office/powerpoint/2010/main" val="673256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e 4">
            <a:extLst>
              <a:ext uri="{FF2B5EF4-FFF2-40B4-BE49-F238E27FC236}">
                <a16:creationId xmlns:a16="http://schemas.microsoft.com/office/drawing/2014/main" id="{B8DEC9F7-CE19-430C-884C-831521FBFD3F}"/>
              </a:ext>
            </a:extLst>
          </p:cNvPr>
          <p:cNvGraphicFramePr>
            <a:graphicFrameLocks noGrp="1"/>
          </p:cNvGraphicFramePr>
          <p:nvPr>
            <p:ph idx="1"/>
            <p:extLst>
              <p:ext uri="{D42A27DB-BD31-4B8C-83A1-F6EECF244321}">
                <p14:modId xmlns:p14="http://schemas.microsoft.com/office/powerpoint/2010/main" val="247489024"/>
              </p:ext>
            </p:extLst>
          </p:nvPr>
        </p:nvGraphicFramePr>
        <p:xfrm>
          <a:off x="649524" y="1349375"/>
          <a:ext cx="10935525" cy="4886960"/>
        </p:xfrm>
        <a:graphic>
          <a:graphicData uri="http://schemas.openxmlformats.org/drawingml/2006/table">
            <a:tbl>
              <a:tblPr firstRow="1" bandRow="1">
                <a:tableStyleId>{5C22544A-7EE6-4342-B048-85BDC9FD1C3A}</a:tableStyleId>
              </a:tblPr>
              <a:tblGrid>
                <a:gridCol w="1867873">
                  <a:extLst>
                    <a:ext uri="{9D8B030D-6E8A-4147-A177-3AD203B41FA5}">
                      <a16:colId xmlns:a16="http://schemas.microsoft.com/office/drawing/2014/main" val="2602270598"/>
                    </a:ext>
                  </a:extLst>
                </a:gridCol>
                <a:gridCol w="2932966">
                  <a:extLst>
                    <a:ext uri="{9D8B030D-6E8A-4147-A177-3AD203B41FA5}">
                      <a16:colId xmlns:a16="http://schemas.microsoft.com/office/drawing/2014/main" val="3021308808"/>
                    </a:ext>
                  </a:extLst>
                </a:gridCol>
                <a:gridCol w="6134686">
                  <a:extLst>
                    <a:ext uri="{9D8B030D-6E8A-4147-A177-3AD203B41FA5}">
                      <a16:colId xmlns:a16="http://schemas.microsoft.com/office/drawing/2014/main" val="2009806284"/>
                    </a:ext>
                  </a:extLst>
                </a:gridCol>
              </a:tblGrid>
              <a:tr h="370840">
                <a:tc>
                  <a:txBody>
                    <a:bodyPr/>
                    <a:lstStyle/>
                    <a:p>
                      <a:pPr algn="ctr"/>
                      <a:r>
                        <a:rPr lang="en-US" noProof="0"/>
                        <a:t>FMI 1.0, FMI 2.0</a:t>
                      </a:r>
                    </a:p>
                  </a:txBody>
                  <a:tcPr/>
                </a:tc>
                <a:tc>
                  <a:txBody>
                    <a:bodyPr/>
                    <a:lstStyle/>
                    <a:p>
                      <a:pPr algn="ctr"/>
                      <a:r>
                        <a:rPr lang="en-US" noProof="0"/>
                        <a:t>FMI 3.0</a:t>
                      </a:r>
                    </a:p>
                  </a:txBody>
                  <a:tcPr/>
                </a:tc>
                <a:tc>
                  <a:txBody>
                    <a:bodyPr/>
                    <a:lstStyle/>
                    <a:p>
                      <a:r>
                        <a:rPr lang="en-US" noProof="0" dirty="0"/>
                        <a:t>Remarks</a:t>
                      </a:r>
                    </a:p>
                  </a:txBody>
                  <a:tcPr/>
                </a:tc>
                <a:extLst>
                  <a:ext uri="{0D108BD9-81ED-4DB2-BD59-A6C34878D82A}">
                    <a16:rowId xmlns:a16="http://schemas.microsoft.com/office/drawing/2014/main" val="2212555787"/>
                  </a:ext>
                </a:extLst>
              </a:tr>
              <a:tr h="370840">
                <a:tc rowSpan="2">
                  <a:txBody>
                    <a:bodyPr/>
                    <a:lstStyle/>
                    <a:p>
                      <a:r>
                        <a:rPr lang="en-US" noProof="0" dirty="0" err="1">
                          <a:solidFill>
                            <a:schemeClr val="accent6">
                              <a:lumMod val="75000"/>
                            </a:schemeClr>
                          </a:solidFill>
                          <a:latin typeface="Courier New" panose="02070309020205020404" pitchFamily="49" charset="0"/>
                          <a:cs typeface="Courier New" panose="02070309020205020404" pitchFamily="49" charset="0"/>
                        </a:rPr>
                        <a:t>fmiReal</a:t>
                      </a:r>
                      <a:endParaRPr lang="en-US" noProof="0" dirty="0">
                        <a:solidFill>
                          <a:schemeClr val="accent6">
                            <a:lumMod val="75000"/>
                          </a:schemeClr>
                        </a:solidFill>
                        <a:latin typeface="Courier New" panose="02070309020205020404" pitchFamily="49" charset="0"/>
                        <a:cs typeface="Courier New" panose="02070309020205020404" pitchFamily="49" charset="0"/>
                      </a:endParaRPr>
                    </a:p>
                  </a:txBody>
                  <a:tcPr/>
                </a:tc>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fmi3Float32</a:t>
                      </a:r>
                    </a:p>
                  </a:txBody>
                  <a:tcPr/>
                </a:tc>
                <a:tc>
                  <a:txBody>
                    <a:bodyPr/>
                    <a:lstStyle/>
                    <a:p>
                      <a:r>
                        <a:rPr lang="en-US" noProof="0" dirty="0">
                          <a:solidFill>
                            <a:schemeClr val="accent6">
                              <a:lumMod val="75000"/>
                            </a:schemeClr>
                          </a:solidFill>
                        </a:rPr>
                        <a:t>Discrete and continuous variables</a:t>
                      </a:r>
                    </a:p>
                  </a:txBody>
                  <a:tcPr/>
                </a:tc>
                <a:extLst>
                  <a:ext uri="{0D108BD9-81ED-4DB2-BD59-A6C34878D82A}">
                    <a16:rowId xmlns:a16="http://schemas.microsoft.com/office/drawing/2014/main" val="3316401708"/>
                  </a:ext>
                </a:extLst>
              </a:tr>
              <a:tr h="370840">
                <a:tc vMerge="1">
                  <a:txBody>
                    <a:bodyPr/>
                    <a:lstStyle/>
                    <a:p>
                      <a:endParaRPr lang="de-DE" dirty="0"/>
                    </a:p>
                  </a:txBody>
                  <a:tcPr/>
                </a:tc>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fmi3Float64</a:t>
                      </a:r>
                    </a:p>
                  </a:txBody>
                  <a:tcPr/>
                </a:tc>
                <a:tc>
                  <a:txBody>
                    <a:bodyPr/>
                    <a:lstStyle/>
                    <a:p>
                      <a:r>
                        <a:rPr lang="en-US" noProof="0">
                          <a:solidFill>
                            <a:schemeClr val="accent6">
                              <a:lumMod val="75000"/>
                            </a:schemeClr>
                          </a:solidFill>
                        </a:rPr>
                        <a:t>States, derivatives, event-indicators</a:t>
                      </a:r>
                    </a:p>
                  </a:txBody>
                  <a:tcPr/>
                </a:tc>
                <a:extLst>
                  <a:ext uri="{0D108BD9-81ED-4DB2-BD59-A6C34878D82A}">
                    <a16:rowId xmlns:a16="http://schemas.microsoft.com/office/drawing/2014/main" val="1344741921"/>
                  </a:ext>
                </a:extLst>
              </a:tr>
              <a:tr h="370840">
                <a:tc rowSpan="4">
                  <a:txBody>
                    <a:bodyPr/>
                    <a:lstStyle/>
                    <a:p>
                      <a:r>
                        <a:rPr lang="en-US" noProof="0" dirty="0" err="1">
                          <a:solidFill>
                            <a:schemeClr val="accent6">
                              <a:lumMod val="75000"/>
                            </a:schemeClr>
                          </a:solidFill>
                          <a:latin typeface="Courier New" panose="02070309020205020404" pitchFamily="49" charset="0"/>
                          <a:cs typeface="Courier New" panose="02070309020205020404" pitchFamily="49" charset="0"/>
                        </a:rPr>
                        <a:t>fmiInteger</a:t>
                      </a:r>
                      <a:endParaRPr lang="en-US" noProof="0" dirty="0">
                        <a:solidFill>
                          <a:schemeClr val="accent6">
                            <a:lumMod val="75000"/>
                          </a:schemeClr>
                        </a:solidFill>
                        <a:latin typeface="Courier New" panose="02070309020205020404" pitchFamily="49" charset="0"/>
                        <a:cs typeface="Courier New" panose="02070309020205020404" pitchFamily="49" charset="0"/>
                      </a:endParaRPr>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fmi3Int8, fmi3UInt8</a:t>
                      </a:r>
                    </a:p>
                  </a:txBody>
                  <a:tcPr/>
                </a:tc>
                <a:tc rowSpan="4">
                  <a:txBody>
                    <a:bodyPr/>
                    <a:lstStyle/>
                    <a:p>
                      <a:r>
                        <a:rPr lang="en-US" noProof="0" dirty="0">
                          <a:solidFill>
                            <a:schemeClr val="accent6">
                              <a:lumMod val="75000"/>
                            </a:schemeClr>
                          </a:solidFill>
                        </a:rPr>
                        <a:t>Discrete variables</a:t>
                      </a:r>
                    </a:p>
                  </a:txBody>
                  <a:tcPr anchor="ctr"/>
                </a:tc>
                <a:extLst>
                  <a:ext uri="{0D108BD9-81ED-4DB2-BD59-A6C34878D82A}">
                    <a16:rowId xmlns:a16="http://schemas.microsoft.com/office/drawing/2014/main" val="3788955245"/>
                  </a:ext>
                </a:extLst>
              </a:tr>
              <a:tr h="370840">
                <a:tc vMerge="1">
                  <a:txBody>
                    <a:bodyPr/>
                    <a:lstStyle/>
                    <a:p>
                      <a:endParaRPr lang="de-DE" dirty="0"/>
                    </a:p>
                  </a:txBody>
                  <a:tcPr/>
                </a:tc>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fmi3Int16, fmi3UInt16</a:t>
                      </a:r>
                    </a:p>
                  </a:txBody>
                  <a:tcPr/>
                </a:tc>
                <a:tc vMerge="1">
                  <a:txBody>
                    <a:bodyPr/>
                    <a:lstStyle/>
                    <a:p>
                      <a:endParaRPr lang="en-US" noProof="0" dirty="0"/>
                    </a:p>
                  </a:txBody>
                  <a:tcPr/>
                </a:tc>
                <a:extLst>
                  <a:ext uri="{0D108BD9-81ED-4DB2-BD59-A6C34878D82A}">
                    <a16:rowId xmlns:a16="http://schemas.microsoft.com/office/drawing/2014/main" val="1034880544"/>
                  </a:ext>
                </a:extLst>
              </a:tr>
              <a:tr h="370840">
                <a:tc vMerge="1">
                  <a:txBody>
                    <a:bodyPr/>
                    <a:lstStyle/>
                    <a:p>
                      <a:endParaRPr lang="de-DE" dirty="0"/>
                    </a:p>
                  </a:txBody>
                  <a:tcPr/>
                </a:tc>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fmi3Int32, fmi3UInt32</a:t>
                      </a:r>
                    </a:p>
                  </a:txBody>
                  <a:tcPr/>
                </a:tc>
                <a:tc vMerge="1">
                  <a:txBody>
                    <a:bodyPr/>
                    <a:lstStyle/>
                    <a:p>
                      <a:endParaRPr lang="en-US" noProof="0" dirty="0"/>
                    </a:p>
                  </a:txBody>
                  <a:tcPr/>
                </a:tc>
                <a:extLst>
                  <a:ext uri="{0D108BD9-81ED-4DB2-BD59-A6C34878D82A}">
                    <a16:rowId xmlns:a16="http://schemas.microsoft.com/office/drawing/2014/main" val="3524103726"/>
                  </a:ext>
                </a:extLst>
              </a:tr>
              <a:tr h="370840">
                <a:tc vMerge="1">
                  <a:txBody>
                    <a:bodyPr/>
                    <a:lstStyle/>
                    <a:p>
                      <a:endParaRPr lang="de-DE" dirty="0"/>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fmi3Int64, fmi3UInt64</a:t>
                      </a:r>
                    </a:p>
                  </a:txBody>
                  <a:tcPr/>
                </a:tc>
                <a:tc vMerge="1">
                  <a:txBody>
                    <a:bodyPr/>
                    <a:lstStyle/>
                    <a:p>
                      <a:endParaRPr lang="en-US" noProof="0" dirty="0"/>
                    </a:p>
                  </a:txBody>
                  <a:tcPr/>
                </a:tc>
                <a:extLst>
                  <a:ext uri="{0D108BD9-81ED-4DB2-BD59-A6C34878D82A}">
                    <a16:rowId xmlns:a16="http://schemas.microsoft.com/office/drawing/2014/main" val="555444"/>
                  </a:ext>
                </a:extLst>
              </a:tr>
              <a:tr h="370840">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fmiBoolean</a:t>
                      </a:r>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fmi3Boolean</a:t>
                      </a:r>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char</a:t>
                      </a:r>
                    </a:p>
                  </a:txBody>
                  <a:tcPr/>
                </a:tc>
                <a:extLst>
                  <a:ext uri="{0D108BD9-81ED-4DB2-BD59-A6C34878D82A}">
                    <a16:rowId xmlns:a16="http://schemas.microsoft.com/office/drawing/2014/main" val="3559477224"/>
                  </a:ext>
                </a:extLst>
              </a:tr>
              <a:tr h="370840">
                <a:tc>
                  <a:txBody>
                    <a:bodyPr/>
                    <a:lstStyle/>
                    <a:p>
                      <a:r>
                        <a:rPr lang="en-US" noProof="0" dirty="0" err="1">
                          <a:solidFill>
                            <a:schemeClr val="accent6">
                              <a:lumMod val="75000"/>
                            </a:schemeClr>
                          </a:solidFill>
                          <a:latin typeface="Courier New" panose="02070309020205020404" pitchFamily="49" charset="0"/>
                          <a:cs typeface="Courier New" panose="02070309020205020404" pitchFamily="49" charset="0"/>
                        </a:rPr>
                        <a:t>fmiString</a:t>
                      </a:r>
                      <a:endParaRPr lang="en-US" noProof="0" dirty="0">
                        <a:solidFill>
                          <a:schemeClr val="accent6">
                            <a:lumMod val="75000"/>
                          </a:schemeClr>
                        </a:solidFill>
                        <a:latin typeface="Courier New" panose="02070309020205020404" pitchFamily="49" charset="0"/>
                        <a:cs typeface="Courier New" panose="02070309020205020404" pitchFamily="49" charset="0"/>
                      </a:endParaRPr>
                    </a:p>
                  </a:txBody>
                  <a:tcPr/>
                </a:tc>
                <a:tc>
                  <a:txBody>
                    <a:bodyPr/>
                    <a:lstStyle/>
                    <a:p>
                      <a:r>
                        <a:rPr lang="en-US" noProof="0">
                          <a:solidFill>
                            <a:schemeClr val="accent6">
                              <a:lumMod val="75000"/>
                            </a:schemeClr>
                          </a:solidFill>
                          <a:latin typeface="Courier New" panose="02070309020205020404" pitchFamily="49" charset="0"/>
                          <a:cs typeface="Courier New" panose="02070309020205020404" pitchFamily="49" charset="0"/>
                        </a:rPr>
                        <a:t>fmi3String</a:t>
                      </a:r>
                    </a:p>
                  </a:txBody>
                  <a:tcPr/>
                </a:tc>
                <a:tc>
                  <a:txBody>
                    <a:bodyPr/>
                    <a:lstStyle/>
                    <a:p>
                      <a:r>
                        <a:rPr lang="en-US" sz="1800" kern="1200" noProof="0" dirty="0">
                          <a:solidFill>
                            <a:schemeClr val="accent6">
                              <a:lumMod val="75000"/>
                            </a:schemeClr>
                          </a:solidFill>
                          <a:latin typeface="Courier New" panose="02070309020205020404" pitchFamily="49" charset="0"/>
                          <a:ea typeface="+mn-ea"/>
                          <a:cs typeface="Courier New" panose="02070309020205020404" pitchFamily="49" charset="0"/>
                        </a:rPr>
                        <a:t>const char* </a:t>
                      </a:r>
                      <a:r>
                        <a:rPr lang="en-US" sz="1800" b="0" i="0" u="none" strike="noStrike" kern="1200" noProof="0" dirty="0">
                          <a:solidFill>
                            <a:schemeClr val="accent6">
                              <a:lumMod val="75000"/>
                            </a:schemeClr>
                          </a:solidFill>
                          <a:effectLst/>
                          <a:latin typeface="+mn-lt"/>
                          <a:ea typeface="+mn-ea"/>
                          <a:cs typeface="+mn-cs"/>
                        </a:rPr>
                        <a:t>('\0' terminated, UTF-8 encoded)</a:t>
                      </a:r>
                      <a:endParaRPr lang="en-US" noProof="0" dirty="0">
                        <a:solidFill>
                          <a:schemeClr val="accent6">
                            <a:lumMod val="75000"/>
                          </a:schemeClr>
                        </a:solidFill>
                      </a:endParaRPr>
                    </a:p>
                  </a:txBody>
                  <a:tcPr/>
                </a:tc>
                <a:extLst>
                  <a:ext uri="{0D108BD9-81ED-4DB2-BD59-A6C34878D82A}">
                    <a16:rowId xmlns:a16="http://schemas.microsoft.com/office/drawing/2014/main" val="3568413514"/>
                  </a:ext>
                </a:extLst>
              </a:tr>
              <a:tr h="370840">
                <a:tc>
                  <a:txBody>
                    <a:bodyPr/>
                    <a:lstStyle/>
                    <a:p>
                      <a:endParaRPr lang="en-US" noProof="0">
                        <a:solidFill>
                          <a:schemeClr val="accent6">
                            <a:lumMod val="75000"/>
                          </a:schemeClr>
                        </a:solidFill>
                        <a:latin typeface="Courier New" panose="02070309020205020404" pitchFamily="49" charset="0"/>
                        <a:cs typeface="Courier New" panose="02070309020205020404" pitchFamily="49" charset="0"/>
                      </a:endParaRPr>
                    </a:p>
                  </a:txBody>
                  <a:tcPr/>
                </a:tc>
                <a:tc>
                  <a:txBody>
                    <a:bodyPr/>
                    <a:lstStyle/>
                    <a:p>
                      <a:r>
                        <a:rPr lang="en-US" b="1" noProof="0" dirty="0">
                          <a:solidFill>
                            <a:srgbClr val="FF0000"/>
                          </a:solidFill>
                          <a:latin typeface="Courier New" panose="02070309020205020404" pitchFamily="49" charset="0"/>
                          <a:cs typeface="Courier New" panose="02070309020205020404" pitchFamily="49" charset="0"/>
                        </a:rPr>
                        <a:t>fmi3Binary</a:t>
                      </a:r>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const char* </a:t>
                      </a:r>
                      <a:r>
                        <a:rPr lang="en-US" sz="1800" b="0" i="0" u="none" strike="noStrike" kern="1200" noProof="0" dirty="0">
                          <a:solidFill>
                            <a:schemeClr val="accent6">
                              <a:lumMod val="75000"/>
                            </a:schemeClr>
                          </a:solidFill>
                          <a:effectLst/>
                          <a:latin typeface="+mn-lt"/>
                          <a:ea typeface="+mn-ea"/>
                          <a:cs typeface="+mn-cs"/>
                        </a:rPr>
                        <a:t>(e.g. sensor outputs, bitmaps, …)</a:t>
                      </a:r>
                    </a:p>
                  </a:txBody>
                  <a:tcPr/>
                </a:tc>
                <a:extLst>
                  <a:ext uri="{0D108BD9-81ED-4DB2-BD59-A6C34878D82A}">
                    <a16:rowId xmlns:a16="http://schemas.microsoft.com/office/drawing/2014/main" val="2224235046"/>
                  </a:ext>
                </a:extLst>
              </a:tr>
              <a:tr h="370840">
                <a:tc>
                  <a:txBody>
                    <a:bodyPr/>
                    <a:lstStyle/>
                    <a:p>
                      <a:endParaRPr lang="en-US" noProof="0">
                        <a:solidFill>
                          <a:schemeClr val="accent6">
                            <a:lumMod val="75000"/>
                          </a:schemeClr>
                        </a:solidFill>
                        <a:latin typeface="Courier New" panose="02070309020205020404" pitchFamily="49" charset="0"/>
                        <a:cs typeface="Courier New" panose="02070309020205020404" pitchFamily="49" charset="0"/>
                      </a:endParaRPr>
                    </a:p>
                  </a:txBody>
                  <a:tcPr/>
                </a:tc>
                <a:tc>
                  <a:txBody>
                    <a:bodyPr/>
                    <a:lstStyle/>
                    <a:p>
                      <a:r>
                        <a:rPr lang="en-US" noProof="0" dirty="0">
                          <a:solidFill>
                            <a:schemeClr val="accent6">
                              <a:lumMod val="75000"/>
                            </a:schemeClr>
                          </a:solidFill>
                          <a:latin typeface="Courier New" panose="02070309020205020404" pitchFamily="49" charset="0"/>
                          <a:cs typeface="Courier New" panose="02070309020205020404" pitchFamily="49" charset="0"/>
                        </a:rPr>
                        <a:t>fmi3Clock</a:t>
                      </a:r>
                    </a:p>
                  </a:txBody>
                  <a:tcPr/>
                </a:tc>
                <a:tc>
                  <a:txBody>
                    <a:bodyPr/>
                    <a:lstStyle/>
                    <a:p>
                      <a:r>
                        <a:rPr lang="en-US" noProof="0" dirty="0">
                          <a:solidFill>
                            <a:schemeClr val="accent6">
                              <a:lumMod val="75000"/>
                            </a:schemeClr>
                          </a:solidFill>
                        </a:rPr>
                        <a:t>Transport information about events</a:t>
                      </a:r>
                    </a:p>
                  </a:txBody>
                  <a:tcPr/>
                </a:tc>
                <a:extLst>
                  <a:ext uri="{0D108BD9-81ED-4DB2-BD59-A6C34878D82A}">
                    <a16:rowId xmlns:a16="http://schemas.microsoft.com/office/drawing/2014/main" val="3275934352"/>
                  </a:ext>
                </a:extLst>
              </a:tr>
            </a:tbl>
          </a:graphicData>
        </a:graphic>
      </p:graphicFrame>
      <p:sp>
        <p:nvSpPr>
          <p:cNvPr id="3" name="Titel 2">
            <a:extLst>
              <a:ext uri="{FF2B5EF4-FFF2-40B4-BE49-F238E27FC236}">
                <a16:creationId xmlns:a16="http://schemas.microsoft.com/office/drawing/2014/main" id="{54EF2195-9054-4878-BECF-751BD3133A26}"/>
              </a:ext>
            </a:extLst>
          </p:cNvPr>
          <p:cNvSpPr>
            <a:spLocks noGrp="1"/>
          </p:cNvSpPr>
          <p:nvPr>
            <p:ph type="title"/>
          </p:nvPr>
        </p:nvSpPr>
        <p:spPr/>
        <p:txBody>
          <a:bodyPr/>
          <a:lstStyle/>
          <a:p>
            <a:r>
              <a:rPr lang="de-DE" dirty="0"/>
              <a:t>FMI 3.0: New Data </a:t>
            </a:r>
            <a:r>
              <a:rPr lang="de-DE" dirty="0" err="1"/>
              <a:t>Types</a:t>
            </a:r>
            <a:endParaRPr lang="de-DE" dirty="0"/>
          </a:p>
        </p:txBody>
      </p:sp>
      <p:sp>
        <p:nvSpPr>
          <p:cNvPr id="5" name="Rechteck: abgerundete Ecken 4">
            <a:extLst>
              <a:ext uri="{FF2B5EF4-FFF2-40B4-BE49-F238E27FC236}">
                <a16:creationId xmlns:a16="http://schemas.microsoft.com/office/drawing/2014/main" id="{F21B9B55-B038-4117-90FB-FFB1784C8FAF}"/>
              </a:ext>
            </a:extLst>
          </p:cNvPr>
          <p:cNvSpPr/>
          <p:nvPr/>
        </p:nvSpPr>
        <p:spPr bwMode="auto">
          <a:xfrm rot="20870601">
            <a:off x="9474654" y="996702"/>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pic>
        <p:nvPicPr>
          <p:cNvPr id="6" name="Picture 5">
            <a:extLst>
              <a:ext uri="{FF2B5EF4-FFF2-40B4-BE49-F238E27FC236}">
                <a16:creationId xmlns:a16="http://schemas.microsoft.com/office/drawing/2014/main" id="{046FCB38-14BA-8585-8575-7CD95356E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976" y="1083129"/>
            <a:ext cx="6314395" cy="5154608"/>
          </a:xfrm>
          <a:prstGeom prst="rect">
            <a:avLst/>
          </a:prstGeom>
        </p:spPr>
      </p:pic>
    </p:spTree>
    <p:extLst>
      <p:ext uri="{BB962C8B-B14F-4D97-AF65-F5344CB8AC3E}">
        <p14:creationId xmlns:p14="http://schemas.microsoft.com/office/powerpoint/2010/main" val="153280593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21737-41EF-423E-A3B0-25E3ABA1FBD9}"/>
              </a:ext>
            </a:extLst>
          </p:cNvPr>
          <p:cNvSpPr>
            <a:spLocks noGrp="1"/>
          </p:cNvSpPr>
          <p:nvPr>
            <p:ph type="title"/>
          </p:nvPr>
        </p:nvSpPr>
        <p:spPr/>
        <p:txBody>
          <a:bodyPr/>
          <a:lstStyle/>
          <a:p>
            <a:r>
              <a:rPr lang="en-US" dirty="0"/>
              <a:t>Array Variables (Vectors, Matrices, …)</a:t>
            </a:r>
          </a:p>
        </p:txBody>
      </p:sp>
      <p:sp>
        <p:nvSpPr>
          <p:cNvPr id="3" name="Inhaltsplatzhalter 2">
            <a:extLst>
              <a:ext uri="{FF2B5EF4-FFF2-40B4-BE49-F238E27FC236}">
                <a16:creationId xmlns:a16="http://schemas.microsoft.com/office/drawing/2014/main" id="{D62B60F7-7BB9-4CF9-B071-7A8624979EEA}"/>
              </a:ext>
            </a:extLst>
          </p:cNvPr>
          <p:cNvSpPr>
            <a:spLocks noGrp="1"/>
          </p:cNvSpPr>
          <p:nvPr>
            <p:ph idx="1"/>
          </p:nvPr>
        </p:nvSpPr>
        <p:spPr/>
        <p:txBody>
          <a:bodyPr/>
          <a:lstStyle/>
          <a:p>
            <a:r>
              <a:rPr lang="en-US" b="1" dirty="0"/>
              <a:t>FMI 1.0 and FMI 2.0:</a:t>
            </a:r>
          </a:p>
          <a:p>
            <a:pPr lvl="1"/>
            <a:r>
              <a:rPr lang="en-US" dirty="0"/>
              <a:t>Naming convention for array elements (</a:t>
            </a:r>
            <a:r>
              <a:rPr lang="en-US" dirty="0" err="1">
                <a:latin typeface="Courier New" panose="02070309020205020404" pitchFamily="49" charset="0"/>
                <a:cs typeface="Courier New" panose="02070309020205020404" pitchFamily="49" charset="0"/>
              </a:rPr>
              <a:t>building.room.temp</a:t>
            </a:r>
            <a:r>
              <a:rPr lang="en-US" dirty="0">
                <a:latin typeface="Courier New" panose="02070309020205020404" pitchFamily="49" charset="0"/>
                <a:cs typeface="Courier New" panose="02070309020205020404" pitchFamily="49" charset="0"/>
              </a:rPr>
              <a:t>[0], </a:t>
            </a:r>
            <a:r>
              <a:rPr lang="en-US" dirty="0" err="1">
                <a:latin typeface="Courier New" panose="02070309020205020404" pitchFamily="49" charset="0"/>
                <a:cs typeface="Courier New" panose="02070309020205020404" pitchFamily="49" charset="0"/>
              </a:rPr>
              <a:t>building.room.temp</a:t>
            </a:r>
            <a:r>
              <a:rPr lang="en-US" dirty="0">
                <a:latin typeface="Courier New" panose="02070309020205020404" pitchFamily="49" charset="0"/>
                <a:cs typeface="Courier New" panose="02070309020205020404" pitchFamily="49" charset="0"/>
              </a:rPr>
              <a:t>[1], …</a:t>
            </a:r>
            <a:r>
              <a:rPr lang="en-US" dirty="0"/>
              <a:t>)</a:t>
            </a:r>
          </a:p>
          <a:p>
            <a:pPr lvl="1"/>
            <a:r>
              <a:rPr lang="en-US" dirty="0"/>
              <a:t>Array elements are treated as scalars, one </a:t>
            </a:r>
            <a:r>
              <a:rPr lang="en-US" dirty="0" err="1">
                <a:latin typeface="Courier New" panose="02070309020205020404" pitchFamily="49" charset="0"/>
                <a:cs typeface="Courier New" panose="02070309020205020404" pitchFamily="49" charset="0"/>
              </a:rPr>
              <a:t>valueReference</a:t>
            </a:r>
            <a:r>
              <a:rPr lang="en-US" dirty="0"/>
              <a:t> for each variable</a:t>
            </a:r>
          </a:p>
          <a:p>
            <a:pPr lvl="1"/>
            <a:endParaRPr lang="en-US" dirty="0"/>
          </a:p>
          <a:p>
            <a:r>
              <a:rPr lang="en-US" b="1" dirty="0"/>
              <a:t>FMI 3.0:</a:t>
            </a:r>
          </a:p>
          <a:p>
            <a:pPr lvl="1"/>
            <a:r>
              <a:rPr lang="en-US" dirty="0"/>
              <a:t>Variables can have multiple </a:t>
            </a:r>
            <a:r>
              <a:rPr lang="en-US" dirty="0">
                <a:latin typeface="Courier New" panose="02070309020205020404" pitchFamily="49" charset="0"/>
                <a:cs typeface="Courier New" panose="02070309020205020404" pitchFamily="49" charset="0"/>
              </a:rPr>
              <a:t>&lt;Dimension&gt;</a:t>
            </a:r>
            <a:r>
              <a:rPr lang="en-US" dirty="0"/>
              <a:t> elements</a:t>
            </a:r>
          </a:p>
          <a:p>
            <a:pPr lvl="1"/>
            <a:r>
              <a:rPr lang="en-US" dirty="0"/>
              <a:t>Each dimension can be:</a:t>
            </a:r>
          </a:p>
          <a:p>
            <a:pPr lvl="2"/>
            <a:r>
              <a:rPr lang="en-US" dirty="0"/>
              <a:t>Constant: specified by </a:t>
            </a:r>
            <a:r>
              <a:rPr lang="en-US" dirty="0">
                <a:latin typeface="Courier New" panose="02070309020205020404" pitchFamily="49" charset="0"/>
                <a:cs typeface="Courier New" panose="02070309020205020404" pitchFamily="49" charset="0"/>
              </a:rPr>
              <a:t>&lt;start&gt;</a:t>
            </a:r>
            <a:r>
              <a:rPr lang="en-US" dirty="0"/>
              <a:t> attribute</a:t>
            </a:r>
          </a:p>
          <a:p>
            <a:pPr lvl="2"/>
            <a:r>
              <a:rPr lang="en-US" dirty="0"/>
              <a:t>Changeable: depends on a </a:t>
            </a:r>
            <a:r>
              <a:rPr lang="en-US" dirty="0">
                <a:latin typeface="Courier New" panose="02070309020205020404" pitchFamily="49" charset="0"/>
                <a:cs typeface="Courier New" panose="02070309020205020404" pitchFamily="49" charset="0"/>
              </a:rPr>
              <a:t>structural</a:t>
            </a:r>
            <a:r>
              <a:rPr lang="en-US" dirty="0"/>
              <a:t> parameter which</a:t>
            </a:r>
            <a:br>
              <a:rPr lang="en-US" dirty="0"/>
            </a:br>
            <a:r>
              <a:rPr lang="en-US" dirty="0"/>
              <a:t>can change its value only in Configuration or Reconfiguration Mode</a:t>
            </a:r>
          </a:p>
          <a:p>
            <a:pPr lvl="1"/>
            <a:r>
              <a:rPr lang="en-US" dirty="0">
                <a:latin typeface="Courier New" panose="02070309020205020404" pitchFamily="49" charset="0"/>
                <a:cs typeface="Courier New" panose="02070309020205020404" pitchFamily="49" charset="0"/>
              </a:rPr>
              <a:t>fmi3SetXXX</a:t>
            </a:r>
            <a:r>
              <a:rPr lang="en-US" dirty="0"/>
              <a:t>, </a:t>
            </a:r>
            <a:r>
              <a:rPr lang="en-US" dirty="0">
                <a:latin typeface="Courier New" panose="02070309020205020404" pitchFamily="49" charset="0"/>
                <a:cs typeface="Courier New" panose="02070309020205020404" pitchFamily="49" charset="0"/>
              </a:rPr>
              <a:t>fmi3GetXXX</a:t>
            </a:r>
            <a:r>
              <a:rPr lang="en-US" dirty="0"/>
              <a:t> work on whole arrays</a:t>
            </a:r>
          </a:p>
        </p:txBody>
      </p:sp>
      <p:pic>
        <p:nvPicPr>
          <p:cNvPr id="2050" name="Picture 2" descr="fmi3VariableBase">
            <a:extLst>
              <a:ext uri="{FF2B5EF4-FFF2-40B4-BE49-F238E27FC236}">
                <a16:creationId xmlns:a16="http://schemas.microsoft.com/office/drawing/2014/main" id="{47C5BE39-647F-40D7-95A1-62AE2F4496B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8581" y="2256693"/>
            <a:ext cx="5183408" cy="3964646"/>
          </a:xfrm>
          <a:prstGeom prst="rect">
            <a:avLst/>
          </a:prstGeom>
          <a:noFill/>
          <a:extLst>
            <a:ext uri="{909E8E84-426E-40DD-AFC4-6F175D3DCCD1}">
              <a14:hiddenFill xmlns:a14="http://schemas.microsoft.com/office/drawing/2010/main">
                <a:solidFill>
                  <a:srgbClr val="FFFFFF"/>
                </a:solidFill>
              </a14:hiddenFill>
            </a:ext>
          </a:extLst>
        </p:spPr>
      </p:pic>
      <p:sp>
        <p:nvSpPr>
          <p:cNvPr id="5" name="Rechteck: abgerundete Ecken 4">
            <a:extLst>
              <a:ext uri="{FF2B5EF4-FFF2-40B4-BE49-F238E27FC236}">
                <a16:creationId xmlns:a16="http://schemas.microsoft.com/office/drawing/2014/main" id="{B29F3771-6A9B-4271-950D-32AD665FA25F}"/>
              </a:ext>
            </a:extLst>
          </p:cNvPr>
          <p:cNvSpPr/>
          <p:nvPr/>
        </p:nvSpPr>
        <p:spPr bwMode="auto">
          <a:xfrm rot="20870601">
            <a:off x="9474654" y="996702"/>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7" name="TextBox 6">
            <a:extLst>
              <a:ext uri="{FF2B5EF4-FFF2-40B4-BE49-F238E27FC236}">
                <a16:creationId xmlns:a16="http://schemas.microsoft.com/office/drawing/2014/main" id="{E6C59E8C-CC16-3806-3562-8B62CD784B37}"/>
              </a:ext>
            </a:extLst>
          </p:cNvPr>
          <p:cNvSpPr txBox="1"/>
          <p:nvPr/>
        </p:nvSpPr>
        <p:spPr>
          <a:xfrm rot="20755149">
            <a:off x="6848131" y="3137580"/>
            <a:ext cx="2617781" cy="369332"/>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dirty="0">
                <a:solidFill>
                  <a:srgbClr val="FF0000"/>
                </a:solidFill>
              </a:rPr>
              <a:t>API Efficiencies</a:t>
            </a:r>
          </a:p>
        </p:txBody>
      </p:sp>
    </p:spTree>
    <p:extLst>
      <p:ext uri="{BB962C8B-B14F-4D97-AF65-F5344CB8AC3E}">
        <p14:creationId xmlns:p14="http://schemas.microsoft.com/office/powerpoint/2010/main" val="485960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46D226-D1AB-4726-83BA-F0557FC15771}"/>
              </a:ext>
            </a:extLst>
          </p:cNvPr>
          <p:cNvSpPr>
            <a:spLocks noGrp="1"/>
          </p:cNvSpPr>
          <p:nvPr>
            <p:ph type="title"/>
          </p:nvPr>
        </p:nvSpPr>
        <p:spPr/>
        <p:txBody>
          <a:bodyPr/>
          <a:lstStyle/>
          <a:p>
            <a:r>
              <a:rPr lang="de-DE" dirty="0"/>
              <a:t>Terminals &amp; Icons</a:t>
            </a:r>
          </a:p>
        </p:txBody>
      </p:sp>
      <p:sp>
        <p:nvSpPr>
          <p:cNvPr id="3" name="Inhaltsplatzhalter 2">
            <a:extLst>
              <a:ext uri="{FF2B5EF4-FFF2-40B4-BE49-F238E27FC236}">
                <a16:creationId xmlns:a16="http://schemas.microsoft.com/office/drawing/2014/main" id="{71C35544-3978-4B0B-A24A-D57546DEB5DB}"/>
              </a:ext>
            </a:extLst>
          </p:cNvPr>
          <p:cNvSpPr>
            <a:spLocks noGrp="1"/>
          </p:cNvSpPr>
          <p:nvPr>
            <p:ph idx="1"/>
          </p:nvPr>
        </p:nvSpPr>
        <p:spPr/>
        <p:txBody>
          <a:bodyPr/>
          <a:lstStyle/>
          <a:p>
            <a:pPr lvl="1"/>
            <a:r>
              <a:rPr lang="en-US" altLang="en-US" dirty="0"/>
              <a:t>Terminals group input and output variables to Terminals, which represent buses or physical connectors</a:t>
            </a:r>
          </a:p>
          <a:p>
            <a:pPr lvl="1"/>
            <a:r>
              <a:rPr lang="en-US" altLang="en-US" dirty="0"/>
              <a:t>Predefined matching rules (</a:t>
            </a:r>
            <a:r>
              <a:rPr lang="en-US" altLang="en-US" dirty="0">
                <a:latin typeface="Courier New" panose="02070309020205020404" pitchFamily="49" charset="0"/>
                <a:cs typeface="Courier New" panose="02070309020205020404" pitchFamily="49" charset="0"/>
              </a:rPr>
              <a:t>plug, bus, sequence</a:t>
            </a:r>
            <a:r>
              <a:rPr lang="en-US" altLang="en-US" dirty="0"/>
              <a:t>) for the whole Terminal, other rules are possible</a:t>
            </a:r>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r>
              <a:rPr lang="en-US" altLang="en-US" dirty="0"/>
              <a:t>FMI Terminals </a:t>
            </a:r>
            <a:r>
              <a:rPr lang="en-US" altLang="en-US" b="1" dirty="0"/>
              <a:t>are not acausal</a:t>
            </a:r>
            <a:r>
              <a:rPr lang="en-US" altLang="en-US" dirty="0"/>
              <a:t>! The </a:t>
            </a:r>
            <a:r>
              <a:rPr lang="en-US" altLang="en-US" b="1" dirty="0"/>
              <a:t>causality (</a:t>
            </a:r>
            <a:r>
              <a:rPr lang="en-US" altLang="en-US" b="1" dirty="0">
                <a:latin typeface="Courier New" panose="02070309020205020404" pitchFamily="49" charset="0"/>
                <a:cs typeface="Courier New" panose="02070309020205020404" pitchFamily="49" charset="0"/>
              </a:rPr>
              <a:t>input, output</a:t>
            </a:r>
            <a:r>
              <a:rPr lang="en-US" altLang="en-US" b="1" dirty="0"/>
              <a:t>) is defined </a:t>
            </a:r>
            <a:r>
              <a:rPr lang="en-US" altLang="en-US" dirty="0"/>
              <a:t>by the referenced variable!</a:t>
            </a:r>
          </a:p>
        </p:txBody>
      </p:sp>
      <p:pic>
        <p:nvPicPr>
          <p:cNvPr id="4" name="Grafik 3">
            <a:extLst>
              <a:ext uri="{FF2B5EF4-FFF2-40B4-BE49-F238E27FC236}">
                <a16:creationId xmlns:a16="http://schemas.microsoft.com/office/drawing/2014/main" id="{4B305694-F6B1-49B1-B0A6-F0FC1F383321}"/>
              </a:ext>
            </a:extLst>
          </p:cNvPr>
          <p:cNvPicPr>
            <a:picLocks noChangeAspect="1"/>
          </p:cNvPicPr>
          <p:nvPr/>
        </p:nvPicPr>
        <p:blipFill>
          <a:blip r:embed="rId3"/>
          <a:stretch>
            <a:fillRect/>
          </a:stretch>
        </p:blipFill>
        <p:spPr>
          <a:xfrm>
            <a:off x="2084705" y="2555964"/>
            <a:ext cx="6568689" cy="2933700"/>
          </a:xfrm>
          <a:prstGeom prst="rect">
            <a:avLst/>
          </a:prstGeom>
        </p:spPr>
      </p:pic>
      <p:cxnSp>
        <p:nvCxnSpPr>
          <p:cNvPr id="6" name="Gerade Verbindung mit Pfeil 5">
            <a:extLst>
              <a:ext uri="{FF2B5EF4-FFF2-40B4-BE49-F238E27FC236}">
                <a16:creationId xmlns:a16="http://schemas.microsoft.com/office/drawing/2014/main" id="{ABE14A40-A7A1-469D-8113-F5800498F972}"/>
              </a:ext>
            </a:extLst>
          </p:cNvPr>
          <p:cNvCxnSpPr>
            <a:cxnSpLocks/>
          </p:cNvCxnSpPr>
          <p:nvPr/>
        </p:nvCxnSpPr>
        <p:spPr bwMode="auto">
          <a:xfrm>
            <a:off x="4878161" y="2139043"/>
            <a:ext cx="1653268" cy="930728"/>
          </a:xfrm>
          <a:prstGeom prst="straightConnector1">
            <a:avLst/>
          </a:prstGeom>
          <a:noFill/>
          <a:ln w="38100" cap="flat" cmpd="sng" algn="ctr">
            <a:solidFill>
              <a:schemeClr val="accent1"/>
            </a:solidFill>
            <a:prstDash val="solid"/>
            <a:round/>
            <a:headEnd type="none" w="med" len="med"/>
            <a:tailEnd type="triangle"/>
          </a:ln>
          <a:effectLst/>
        </p:spPr>
      </p:cxnSp>
      <p:sp>
        <p:nvSpPr>
          <p:cNvPr id="7" name="TextBox 6">
            <a:extLst>
              <a:ext uri="{FF2B5EF4-FFF2-40B4-BE49-F238E27FC236}">
                <a16:creationId xmlns:a16="http://schemas.microsoft.com/office/drawing/2014/main" id="{095E840E-E432-6E19-0FF9-C3BEE5A4AA3C}"/>
              </a:ext>
            </a:extLst>
          </p:cNvPr>
          <p:cNvSpPr txBox="1"/>
          <p:nvPr/>
        </p:nvSpPr>
        <p:spPr>
          <a:xfrm rot="20755149">
            <a:off x="8835907" y="2952602"/>
            <a:ext cx="2804371" cy="1200329"/>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00" b="1" dirty="0">
                <a:solidFill>
                  <a:srgbClr val="FF0000"/>
                </a:solidFill>
              </a:rPr>
              <a:t>Much improved UI: same structure &amp; closer visual appearance to real system</a:t>
            </a:r>
          </a:p>
        </p:txBody>
      </p:sp>
    </p:spTree>
    <p:extLst>
      <p:ext uri="{BB962C8B-B14F-4D97-AF65-F5344CB8AC3E}">
        <p14:creationId xmlns:p14="http://schemas.microsoft.com/office/powerpoint/2010/main" val="3350255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ED9536D-10B4-4337-88A9-18164EEE2ED9}"/>
              </a:ext>
            </a:extLst>
          </p:cNvPr>
          <p:cNvSpPr>
            <a:spLocks noGrp="1"/>
          </p:cNvSpPr>
          <p:nvPr>
            <p:ph idx="1"/>
          </p:nvPr>
        </p:nvSpPr>
        <p:spPr>
          <a:xfrm>
            <a:off x="664119" y="1461331"/>
            <a:ext cx="5748927" cy="4760007"/>
          </a:xfrm>
        </p:spPr>
        <p:txBody>
          <a:bodyPr/>
          <a:lstStyle/>
          <a:p>
            <a:pPr lvl="1"/>
            <a:r>
              <a:rPr lang="en-US" dirty="0"/>
              <a:t>Introduction of </a:t>
            </a:r>
            <a:r>
              <a:rPr lang="en-US" b="1" dirty="0"/>
              <a:t>Event Mode </a:t>
            </a:r>
            <a:r>
              <a:rPr lang="en-US" dirty="0"/>
              <a:t>like in Model Exchange</a:t>
            </a:r>
            <a:endParaRPr lang="en-US" b="1" dirty="0"/>
          </a:p>
          <a:p>
            <a:pPr lvl="1"/>
            <a:r>
              <a:rPr lang="en-US" b="1" dirty="0"/>
              <a:t>Event Mode </a:t>
            </a:r>
            <a:r>
              <a:rPr lang="en-US" dirty="0"/>
              <a:t>can be entered by the importer:</a:t>
            </a:r>
          </a:p>
          <a:p>
            <a:pPr lvl="2"/>
            <a:r>
              <a:rPr lang="en-US" dirty="0"/>
              <a:t>to handle input events triggered outside the FMU</a:t>
            </a:r>
          </a:p>
          <a:p>
            <a:pPr lvl="2"/>
            <a:r>
              <a:rPr lang="en-US" dirty="0"/>
              <a:t>on request of the FMU</a:t>
            </a:r>
          </a:p>
          <a:p>
            <a:pPr lvl="1"/>
            <a:r>
              <a:rPr lang="en-US" dirty="0">
                <a:latin typeface="Courier New" panose="02070309020205020404" pitchFamily="49" charset="0"/>
                <a:cs typeface="Courier New" panose="02070309020205020404" pitchFamily="49" charset="0"/>
              </a:rPr>
              <a:t>fmi3DoStep(…) </a:t>
            </a:r>
            <a:r>
              <a:rPr lang="en-US" dirty="0"/>
              <a:t>can return before </a:t>
            </a:r>
            <a:r>
              <a:rPr lang="en-US" dirty="0" err="1">
                <a:latin typeface="Courier New" panose="02070309020205020404" pitchFamily="49" charset="0"/>
                <a:cs typeface="Courier New" panose="02070309020205020404" pitchFamily="49" charset="0"/>
              </a:rPr>
              <a:t>communicationStepSize</a:t>
            </a:r>
            <a:r>
              <a:rPr lang="en-US" dirty="0"/>
              <a:t> is reached if an FMU internal event needs to be treated outside</a:t>
            </a:r>
          </a:p>
          <a:p>
            <a:pPr lvl="1"/>
            <a:r>
              <a:rPr lang="en-US" dirty="0"/>
              <a:t>Capability flag </a:t>
            </a:r>
            <a:r>
              <a:rPr lang="en-US" dirty="0" err="1">
                <a:latin typeface="Courier New" panose="02070309020205020404" pitchFamily="49" charset="0"/>
                <a:cs typeface="Courier New" panose="02070309020205020404" pitchFamily="49" charset="0"/>
              </a:rPr>
              <a:t>hasEventMode</a:t>
            </a:r>
            <a:r>
              <a:rPr lang="en-US" dirty="0"/>
              <a:t> signals if event handling is supported by the FMU</a:t>
            </a:r>
          </a:p>
          <a:p>
            <a:pPr lvl="1"/>
            <a:r>
              <a:rPr lang="en-US" dirty="0"/>
              <a:t>Argument </a:t>
            </a:r>
            <a:r>
              <a:rPr lang="en-US" dirty="0" err="1">
                <a:latin typeface="Courier New" panose="02070309020205020404" pitchFamily="49" charset="0"/>
                <a:cs typeface="Courier New" panose="02070309020205020404" pitchFamily="49" charset="0"/>
              </a:rPr>
              <a:t>eventModeUsed</a:t>
            </a:r>
            <a:r>
              <a:rPr lang="en-US" dirty="0"/>
              <a:t> of </a:t>
            </a:r>
            <a:r>
              <a:rPr lang="en-US" dirty="0">
                <a:latin typeface="Courier New" panose="02070309020205020404" pitchFamily="49" charset="0"/>
                <a:cs typeface="Courier New" panose="02070309020205020404" pitchFamily="49" charset="0"/>
              </a:rPr>
              <a:t>fmi3InstantiateCoSimulation</a:t>
            </a:r>
            <a:r>
              <a:rPr lang="en-US" dirty="0"/>
              <a:t> signals if event handling is supported by the importer</a:t>
            </a:r>
          </a:p>
        </p:txBody>
      </p:sp>
      <p:sp>
        <p:nvSpPr>
          <p:cNvPr id="3" name="Titel 2">
            <a:extLst>
              <a:ext uri="{FF2B5EF4-FFF2-40B4-BE49-F238E27FC236}">
                <a16:creationId xmlns:a16="http://schemas.microsoft.com/office/drawing/2014/main" id="{FC9FAF9D-B40D-45F9-91A2-E76A8F1E6FC1}"/>
              </a:ext>
            </a:extLst>
          </p:cNvPr>
          <p:cNvSpPr>
            <a:spLocks noGrp="1"/>
          </p:cNvSpPr>
          <p:nvPr>
            <p:ph type="title"/>
          </p:nvPr>
        </p:nvSpPr>
        <p:spPr/>
        <p:txBody>
          <a:bodyPr/>
          <a:lstStyle/>
          <a:p>
            <a:r>
              <a:rPr lang="en-US" dirty="0"/>
              <a:t>FMI for Co-Simulation: Event Handling</a:t>
            </a:r>
          </a:p>
        </p:txBody>
      </p:sp>
      <p:sp>
        <p:nvSpPr>
          <p:cNvPr id="7" name="Rechteck: abgerundete Ecken 6">
            <a:extLst>
              <a:ext uri="{FF2B5EF4-FFF2-40B4-BE49-F238E27FC236}">
                <a16:creationId xmlns:a16="http://schemas.microsoft.com/office/drawing/2014/main" id="{40A34014-0934-4C88-BA0F-79EE6B6D01DB}"/>
              </a:ext>
            </a:extLst>
          </p:cNvPr>
          <p:cNvSpPr/>
          <p:nvPr/>
        </p:nvSpPr>
        <p:spPr bwMode="auto">
          <a:xfrm rot="20870601">
            <a:off x="10149570" y="95748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10" name="Rechteck: abgerundete Ecken 9">
            <a:extLst>
              <a:ext uri="{FF2B5EF4-FFF2-40B4-BE49-F238E27FC236}">
                <a16:creationId xmlns:a16="http://schemas.microsoft.com/office/drawing/2014/main" id="{166DF29C-73E6-4A29-80CF-506F59C33A50}"/>
              </a:ext>
            </a:extLst>
          </p:cNvPr>
          <p:cNvSpPr/>
          <p:nvPr/>
        </p:nvSpPr>
        <p:spPr bwMode="auto">
          <a:xfrm rot="20870601">
            <a:off x="10921214" y="1214751"/>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pic>
        <p:nvPicPr>
          <p:cNvPr id="13" name="Grafik 12">
            <a:extLst>
              <a:ext uri="{FF2B5EF4-FFF2-40B4-BE49-F238E27FC236}">
                <a16:creationId xmlns:a16="http://schemas.microsoft.com/office/drawing/2014/main" id="{BF6F30A4-821A-41C7-A657-20ED7416DA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0391" y="1372975"/>
            <a:ext cx="5114834" cy="4767848"/>
          </a:xfrm>
          <a:prstGeom prst="rect">
            <a:avLst/>
          </a:prstGeom>
        </p:spPr>
      </p:pic>
      <p:sp>
        <p:nvSpPr>
          <p:cNvPr id="8" name="TextBox 7">
            <a:extLst>
              <a:ext uri="{FF2B5EF4-FFF2-40B4-BE49-F238E27FC236}">
                <a16:creationId xmlns:a16="http://schemas.microsoft.com/office/drawing/2014/main" id="{25004A9F-A017-955C-0B2B-67E85CE8BC4D}"/>
              </a:ext>
            </a:extLst>
          </p:cNvPr>
          <p:cNvSpPr txBox="1"/>
          <p:nvPr/>
        </p:nvSpPr>
        <p:spPr>
          <a:xfrm rot="20588673">
            <a:off x="7216728" y="4023358"/>
            <a:ext cx="4600137" cy="1200329"/>
          </a:xfrm>
          <a:prstGeom prst="rect">
            <a:avLst/>
          </a:prstGeom>
          <a:solidFill>
            <a:schemeClr val="lt1">
              <a:alpha val="35000"/>
            </a:schemeClr>
          </a:solidFill>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dirty="0">
                <a:solidFill>
                  <a:srgbClr val="FF0000"/>
                </a:solidFill>
              </a:rPr>
              <a:t>Demo in a </a:t>
            </a:r>
            <a:r>
              <a:rPr lang="en-US" sz="1800" b="1" dirty="0" err="1">
                <a:solidFill>
                  <a:srgbClr val="FF0000"/>
                </a:solidFill>
              </a:rPr>
              <a:t>Jupyter</a:t>
            </a:r>
            <a:r>
              <a:rPr lang="en-US" sz="1800" b="1" dirty="0">
                <a:solidFill>
                  <a:srgbClr val="FF0000"/>
                </a:solidFill>
              </a:rPr>
              <a:t> Notebook binder: Performance &amp; Accuracy trade-offs, comparison</a:t>
            </a:r>
            <a:br>
              <a:rPr lang="en-US" sz="1800" b="1" dirty="0">
                <a:solidFill>
                  <a:srgbClr val="FF0000"/>
                </a:solidFill>
              </a:rPr>
            </a:br>
            <a:r>
              <a:rPr lang="en-US" sz="1800" b="1" dirty="0">
                <a:solidFill>
                  <a:srgbClr val="FF0000"/>
                </a:solidFill>
              </a:rPr>
              <a:t> FMI 2.0 vs. FMI 3.0</a:t>
            </a:r>
          </a:p>
        </p:txBody>
      </p:sp>
    </p:spTree>
    <p:extLst>
      <p:ext uri="{BB962C8B-B14F-4D97-AF65-F5344CB8AC3E}">
        <p14:creationId xmlns:p14="http://schemas.microsoft.com/office/powerpoint/2010/main" val="601134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CED9536D-10B4-4337-88A9-18164EEE2ED9}"/>
              </a:ext>
            </a:extLst>
          </p:cNvPr>
          <p:cNvSpPr>
            <a:spLocks noGrp="1"/>
          </p:cNvSpPr>
          <p:nvPr>
            <p:ph idx="1"/>
          </p:nvPr>
        </p:nvSpPr>
        <p:spPr/>
        <p:txBody>
          <a:bodyPr/>
          <a:lstStyle/>
          <a:p>
            <a:pPr lvl="1"/>
            <a:r>
              <a:rPr lang="en-US" dirty="0"/>
              <a:t>FMI1/2 CS: FMUs exchange values only at communication points.</a:t>
            </a:r>
          </a:p>
          <a:p>
            <a:pPr lvl="1"/>
            <a:r>
              <a:rPr lang="en-US" dirty="0"/>
              <a:t>FMI3.0: allows information exchange between the FMU and the master</a:t>
            </a:r>
            <a:br>
              <a:rPr lang="en-US" dirty="0"/>
            </a:br>
            <a:r>
              <a:rPr lang="en-US" dirty="0"/>
              <a:t>also at intermediate time points</a:t>
            </a:r>
          </a:p>
          <a:p>
            <a:pPr lvl="1"/>
            <a:r>
              <a:rPr lang="en-US" dirty="0"/>
              <a:t>Realized with an extension to the state machine:  Intermediate update mode</a:t>
            </a:r>
            <a:br>
              <a:rPr lang="en-US" dirty="0"/>
            </a:br>
            <a:r>
              <a:rPr lang="en-US" dirty="0"/>
              <a:t>which can be entered by the FMU via the callback function </a:t>
            </a:r>
            <a:br>
              <a:rPr lang="en-US" dirty="0"/>
            </a:br>
            <a:r>
              <a:rPr lang="de-DE" dirty="0">
                <a:latin typeface="Courier New" panose="02070309020205020404" pitchFamily="49" charset="0"/>
                <a:cs typeface="Courier New" panose="02070309020205020404" pitchFamily="49" charset="0"/>
              </a:rPr>
              <a:t>fmi3CallbackIntermediateUpdate</a:t>
            </a:r>
            <a:r>
              <a:rPr lang="en-US" dirty="0">
                <a:latin typeface="Courier New" panose="02070309020205020404" pitchFamily="49" charset="0"/>
                <a:cs typeface="Courier New" panose="02070309020205020404" pitchFamily="49" charset="0"/>
              </a:rPr>
              <a:t>(…)</a:t>
            </a:r>
            <a:r>
              <a:rPr lang="en-US" dirty="0"/>
              <a:t> at arbitrary times out of </a:t>
            </a:r>
            <a:br>
              <a:rPr lang="en-US" dirty="0"/>
            </a:br>
            <a:r>
              <a:rPr lang="en-US" dirty="0">
                <a:latin typeface="Courier New" panose="02070309020205020404" pitchFamily="49" charset="0"/>
                <a:cs typeface="Courier New" panose="02070309020205020404" pitchFamily="49" charset="0"/>
              </a:rPr>
              <a:t>fmi3DoStep(…)</a:t>
            </a:r>
          </a:p>
          <a:p>
            <a:pPr marL="1588" lvl="1" indent="0">
              <a:buNone/>
            </a:pPr>
            <a:endParaRPr lang="en-US" dirty="0"/>
          </a:p>
          <a:p>
            <a:pPr lvl="1"/>
            <a:r>
              <a:rPr lang="en-US" dirty="0"/>
              <a:t>This enables various use cases:</a:t>
            </a:r>
          </a:p>
          <a:p>
            <a:pPr lvl="2"/>
            <a:r>
              <a:rPr lang="en-US" dirty="0"/>
              <a:t>Advanced co-simulation algorithms using interpolation / extrapolation techniques</a:t>
            </a:r>
          </a:p>
          <a:p>
            <a:pPr lvl="2"/>
            <a:r>
              <a:rPr lang="en-US" dirty="0"/>
              <a:t>Transmission Line Modeling (TLM) co-simulation</a:t>
            </a:r>
          </a:p>
          <a:p>
            <a:pPr lvl="2"/>
            <a:r>
              <a:rPr lang="en-US" dirty="0"/>
              <a:t>Input approximation similar to what is possible in FMI 2.0</a:t>
            </a:r>
          </a:p>
          <a:p>
            <a:pPr lvl="2"/>
            <a:r>
              <a:rPr lang="en-US" dirty="0"/>
              <a:t>More detailed plotting of simulation results (using additional time point)</a:t>
            </a:r>
          </a:p>
        </p:txBody>
      </p:sp>
      <p:sp>
        <p:nvSpPr>
          <p:cNvPr id="3" name="Titel 2">
            <a:extLst>
              <a:ext uri="{FF2B5EF4-FFF2-40B4-BE49-F238E27FC236}">
                <a16:creationId xmlns:a16="http://schemas.microsoft.com/office/drawing/2014/main" id="{FC9FAF9D-B40D-45F9-91A2-E76A8F1E6FC1}"/>
              </a:ext>
            </a:extLst>
          </p:cNvPr>
          <p:cNvSpPr>
            <a:spLocks noGrp="1"/>
          </p:cNvSpPr>
          <p:nvPr>
            <p:ph type="title"/>
          </p:nvPr>
        </p:nvSpPr>
        <p:spPr/>
        <p:txBody>
          <a:bodyPr/>
          <a:lstStyle/>
          <a:p>
            <a:r>
              <a:rPr lang="en-US" dirty="0"/>
              <a:t>FMI for Co-Simulation: Intermediate Variable Access</a:t>
            </a:r>
          </a:p>
        </p:txBody>
      </p:sp>
      <p:sp>
        <p:nvSpPr>
          <p:cNvPr id="5" name="Rechteck: abgerundete Ecken 4">
            <a:extLst>
              <a:ext uri="{FF2B5EF4-FFF2-40B4-BE49-F238E27FC236}">
                <a16:creationId xmlns:a16="http://schemas.microsoft.com/office/drawing/2014/main" id="{114DB542-4634-4F10-94F6-2C4BA33A60EA}"/>
              </a:ext>
            </a:extLst>
          </p:cNvPr>
          <p:cNvSpPr/>
          <p:nvPr/>
        </p:nvSpPr>
        <p:spPr bwMode="auto">
          <a:xfrm rot="20870601">
            <a:off x="10149570" y="957480"/>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pic>
        <p:nvPicPr>
          <p:cNvPr id="6" name="Picture 5"/>
          <p:cNvPicPr>
            <a:picLocks noChangeAspect="1"/>
          </p:cNvPicPr>
          <p:nvPr/>
        </p:nvPicPr>
        <p:blipFill>
          <a:blip r:embed="rId2"/>
          <a:stretch>
            <a:fillRect/>
          </a:stretch>
        </p:blipFill>
        <p:spPr>
          <a:xfrm>
            <a:off x="8798521" y="1737537"/>
            <a:ext cx="3393479" cy="1920063"/>
          </a:xfrm>
          <a:prstGeom prst="rect">
            <a:avLst/>
          </a:prstGeom>
        </p:spPr>
      </p:pic>
      <p:sp>
        <p:nvSpPr>
          <p:cNvPr id="7" name="TextBox 6">
            <a:extLst>
              <a:ext uri="{FF2B5EF4-FFF2-40B4-BE49-F238E27FC236}">
                <a16:creationId xmlns:a16="http://schemas.microsoft.com/office/drawing/2014/main" id="{5BE24EBF-C12F-5629-777F-F171311B308D}"/>
              </a:ext>
            </a:extLst>
          </p:cNvPr>
          <p:cNvSpPr txBox="1"/>
          <p:nvPr/>
        </p:nvSpPr>
        <p:spPr>
          <a:xfrm rot="20588673">
            <a:off x="7448844" y="4445390"/>
            <a:ext cx="4600137" cy="1200329"/>
          </a:xfrm>
          <a:prstGeom prst="rect">
            <a:avLst/>
          </a:prstGeom>
          <a:solidFill>
            <a:schemeClr val="lt1">
              <a:alpha val="35000"/>
            </a:schemeClr>
          </a:solidFill>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00" b="1" dirty="0">
                <a:solidFill>
                  <a:srgbClr val="FF0000"/>
                </a:solidFill>
              </a:rPr>
              <a:t>Demo in a </a:t>
            </a:r>
            <a:r>
              <a:rPr lang="en-US" sz="1800" b="1" dirty="0" err="1">
                <a:solidFill>
                  <a:srgbClr val="FF0000"/>
                </a:solidFill>
              </a:rPr>
              <a:t>Jupyter</a:t>
            </a:r>
            <a:r>
              <a:rPr lang="en-US" sz="1800" b="1" dirty="0">
                <a:solidFill>
                  <a:srgbClr val="FF0000"/>
                </a:solidFill>
              </a:rPr>
              <a:t> Notebook binder: Performance &amp; Accuracy trade-offs, comparison</a:t>
            </a:r>
            <a:br>
              <a:rPr lang="en-US" sz="1800" b="1" dirty="0">
                <a:solidFill>
                  <a:srgbClr val="FF0000"/>
                </a:solidFill>
              </a:rPr>
            </a:br>
            <a:r>
              <a:rPr lang="en-US" sz="1800" b="1" dirty="0">
                <a:solidFill>
                  <a:srgbClr val="FF0000"/>
                </a:solidFill>
              </a:rPr>
              <a:t> FMI 2.0 vs. FMI 3.0</a:t>
            </a:r>
          </a:p>
        </p:txBody>
      </p:sp>
    </p:spTree>
    <p:extLst>
      <p:ext uri="{BB962C8B-B14F-4D97-AF65-F5344CB8AC3E}">
        <p14:creationId xmlns:p14="http://schemas.microsoft.com/office/powerpoint/2010/main" val="422642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2D84EC32-21E3-46BB-A6BC-78BD25963E00}"/>
              </a:ext>
            </a:extLst>
          </p:cNvPr>
          <p:cNvSpPr>
            <a:spLocks noGrp="1"/>
          </p:cNvSpPr>
          <p:nvPr>
            <p:ph idx="1"/>
          </p:nvPr>
        </p:nvSpPr>
        <p:spPr/>
        <p:txBody>
          <a:bodyPr/>
          <a:lstStyle/>
          <a:p>
            <a:pPr lvl="1"/>
            <a:r>
              <a:rPr lang="en-US" dirty="0"/>
              <a:t>Clocks synchronize FMUs with the importer and with other FMUs:</a:t>
            </a:r>
          </a:p>
          <a:p>
            <a:pPr lvl="2"/>
            <a:r>
              <a:rPr lang="en-US" dirty="0"/>
              <a:t>Clocks carry the information that a specific event happens</a:t>
            </a:r>
          </a:p>
          <a:p>
            <a:pPr lvl="2"/>
            <a:r>
              <a:rPr lang="en-US" dirty="0"/>
              <a:t>Clocked variables belong to one clock (a so-called clocked model partition). They change only if this clock is active.</a:t>
            </a:r>
          </a:p>
          <a:p>
            <a:pPr lvl="1"/>
            <a:r>
              <a:rPr lang="en-US" dirty="0"/>
              <a:t>Clocks allow precise handling of time events (independent from continuous time: </a:t>
            </a:r>
            <a:r>
              <a:rPr lang="en-US" dirty="0">
                <a:latin typeface="Courier New" panose="02070309020205020404" pitchFamily="49" charset="0"/>
                <a:cs typeface="Courier New" panose="02070309020205020404" pitchFamily="49" charset="0"/>
              </a:rPr>
              <a:t>fmi3SetTime()</a:t>
            </a:r>
            <a:r>
              <a:rPr lang="en-US" dirty="0"/>
              <a:t>, or arguments of </a:t>
            </a:r>
            <a:r>
              <a:rPr lang="en-US" dirty="0">
                <a:latin typeface="Courier New" panose="02070309020205020404" pitchFamily="49" charset="0"/>
                <a:cs typeface="Courier New" panose="02070309020205020404" pitchFamily="49" charset="0"/>
              </a:rPr>
              <a:t>fmi3DoStep()</a:t>
            </a:r>
            <a:r>
              <a:rPr lang="en-US" dirty="0"/>
              <a:t>)</a:t>
            </a:r>
          </a:p>
          <a:p>
            <a:pPr lvl="1"/>
            <a:endParaRPr lang="en-US" dirty="0"/>
          </a:p>
          <a:p>
            <a:pPr lvl="1"/>
            <a:r>
              <a:rPr lang="en-US" dirty="0"/>
              <a:t>In </a:t>
            </a:r>
            <a:r>
              <a:rPr lang="en-US" b="1" dirty="0"/>
              <a:t>Scheduled Execution </a:t>
            </a:r>
            <a:r>
              <a:rPr lang="en-US" dirty="0"/>
              <a:t>Communication Clocks are used:</a:t>
            </a:r>
          </a:p>
          <a:p>
            <a:pPr lvl="2"/>
            <a:r>
              <a:rPr lang="en-US" dirty="0"/>
              <a:t>by the importer to identify the specific partition which is to be executed</a:t>
            </a:r>
          </a:p>
          <a:p>
            <a:pPr lvl="2"/>
            <a:r>
              <a:rPr lang="en-US" dirty="0"/>
              <a:t>by the FMU to announce, which model partition wants to be scheduled</a:t>
            </a:r>
          </a:p>
        </p:txBody>
      </p:sp>
      <p:sp>
        <p:nvSpPr>
          <p:cNvPr id="3" name="Titel 2">
            <a:extLst>
              <a:ext uri="{FF2B5EF4-FFF2-40B4-BE49-F238E27FC236}">
                <a16:creationId xmlns:a16="http://schemas.microsoft.com/office/drawing/2014/main" id="{424294BB-2924-43FE-ABBC-189902DC9612}"/>
              </a:ext>
            </a:extLst>
          </p:cNvPr>
          <p:cNvSpPr>
            <a:spLocks noGrp="1"/>
          </p:cNvSpPr>
          <p:nvPr>
            <p:ph type="title"/>
          </p:nvPr>
        </p:nvSpPr>
        <p:spPr/>
        <p:txBody>
          <a:bodyPr/>
          <a:lstStyle/>
          <a:p>
            <a:r>
              <a:rPr lang="de-DE" dirty="0"/>
              <a:t>Clocks</a:t>
            </a:r>
          </a:p>
        </p:txBody>
      </p:sp>
      <p:sp>
        <p:nvSpPr>
          <p:cNvPr id="4" name="Rechteck: abgerundete Ecken 3">
            <a:extLst>
              <a:ext uri="{FF2B5EF4-FFF2-40B4-BE49-F238E27FC236}">
                <a16:creationId xmlns:a16="http://schemas.microsoft.com/office/drawing/2014/main" id="{E057CA06-0545-4561-AFB2-3AC0AA477383}"/>
              </a:ext>
            </a:extLst>
          </p:cNvPr>
          <p:cNvSpPr/>
          <p:nvPr/>
        </p:nvSpPr>
        <p:spPr bwMode="auto">
          <a:xfrm rot="20870601">
            <a:off x="9474654" y="996702"/>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5" name="Rechteck: abgerundete Ecken 4">
            <a:extLst>
              <a:ext uri="{FF2B5EF4-FFF2-40B4-BE49-F238E27FC236}">
                <a16:creationId xmlns:a16="http://schemas.microsoft.com/office/drawing/2014/main" id="{52C2D67F-9E7B-4526-9C0E-FB5CBB8A41C9}"/>
              </a:ext>
            </a:extLst>
          </p:cNvPr>
          <p:cNvSpPr/>
          <p:nvPr/>
        </p:nvSpPr>
        <p:spPr bwMode="auto">
          <a:xfrm rot="20870601">
            <a:off x="10058130" y="1245869"/>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8" name="Rechteck: abgerundete Ecken 7">
            <a:extLst>
              <a:ext uri="{FF2B5EF4-FFF2-40B4-BE49-F238E27FC236}">
                <a16:creationId xmlns:a16="http://schemas.microsoft.com/office/drawing/2014/main" id="{CBA437A6-84C6-4228-A537-73DC90314230}"/>
              </a:ext>
            </a:extLst>
          </p:cNvPr>
          <p:cNvSpPr/>
          <p:nvPr/>
        </p:nvSpPr>
        <p:spPr bwMode="auto">
          <a:xfrm rot="20870601">
            <a:off x="10745366" y="1425765"/>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Tree>
    <p:extLst>
      <p:ext uri="{BB962C8B-B14F-4D97-AF65-F5344CB8AC3E}">
        <p14:creationId xmlns:p14="http://schemas.microsoft.com/office/powerpoint/2010/main" val="18309513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A2C3454-F06D-4F87-90F5-CECD5F786AD2}"/>
              </a:ext>
            </a:extLst>
          </p:cNvPr>
          <p:cNvSpPr>
            <a:spLocks noGrp="1"/>
          </p:cNvSpPr>
          <p:nvPr>
            <p:ph type="title"/>
          </p:nvPr>
        </p:nvSpPr>
        <p:spPr/>
        <p:txBody>
          <a:bodyPr/>
          <a:lstStyle/>
          <a:p>
            <a:r>
              <a:rPr lang="de-DE" dirty="0"/>
              <a:t>Clock </a:t>
            </a:r>
            <a:r>
              <a:rPr lang="de-DE" dirty="0" err="1"/>
              <a:t>Types</a:t>
            </a:r>
            <a:endParaRPr lang="de-DE" dirty="0"/>
          </a:p>
        </p:txBody>
      </p:sp>
      <p:graphicFrame>
        <p:nvGraphicFramePr>
          <p:cNvPr id="6" name="Tabelle 5">
            <a:extLst>
              <a:ext uri="{FF2B5EF4-FFF2-40B4-BE49-F238E27FC236}">
                <a16:creationId xmlns:a16="http://schemas.microsoft.com/office/drawing/2014/main" id="{DD160BC8-87A4-4B41-9358-478275BEB02D}"/>
              </a:ext>
            </a:extLst>
          </p:cNvPr>
          <p:cNvGraphicFramePr>
            <a:graphicFrameLocks/>
          </p:cNvGraphicFramePr>
          <p:nvPr/>
        </p:nvGraphicFramePr>
        <p:xfrm>
          <a:off x="1081380" y="1400927"/>
          <a:ext cx="9448798" cy="4613415"/>
        </p:xfrm>
        <a:graphic>
          <a:graphicData uri="http://schemas.openxmlformats.org/drawingml/2006/table">
            <a:tbl>
              <a:tblPr firstRow="1" bandRow="1">
                <a:tableStyleId>{5C22544A-7EE6-4342-B048-85BDC9FD1C3A}</a:tableStyleId>
              </a:tblPr>
              <a:tblGrid>
                <a:gridCol w="1050094">
                  <a:extLst>
                    <a:ext uri="{9D8B030D-6E8A-4147-A177-3AD203B41FA5}">
                      <a16:colId xmlns:a16="http://schemas.microsoft.com/office/drawing/2014/main" val="1683636031"/>
                    </a:ext>
                  </a:extLst>
                </a:gridCol>
                <a:gridCol w="1557931">
                  <a:extLst>
                    <a:ext uri="{9D8B030D-6E8A-4147-A177-3AD203B41FA5}">
                      <a16:colId xmlns:a16="http://schemas.microsoft.com/office/drawing/2014/main" val="3491423282"/>
                    </a:ext>
                  </a:extLst>
                </a:gridCol>
                <a:gridCol w="985962">
                  <a:extLst>
                    <a:ext uri="{9D8B030D-6E8A-4147-A177-3AD203B41FA5}">
                      <a16:colId xmlns:a16="http://schemas.microsoft.com/office/drawing/2014/main" val="2317262543"/>
                    </a:ext>
                  </a:extLst>
                </a:gridCol>
                <a:gridCol w="1391478">
                  <a:extLst>
                    <a:ext uri="{9D8B030D-6E8A-4147-A177-3AD203B41FA5}">
                      <a16:colId xmlns:a16="http://schemas.microsoft.com/office/drawing/2014/main" val="4220307827"/>
                    </a:ext>
                  </a:extLst>
                </a:gridCol>
                <a:gridCol w="4463333">
                  <a:extLst>
                    <a:ext uri="{9D8B030D-6E8A-4147-A177-3AD203B41FA5}">
                      <a16:colId xmlns:a16="http://schemas.microsoft.com/office/drawing/2014/main" val="920601247"/>
                    </a:ext>
                  </a:extLst>
                </a:gridCol>
              </a:tblGrid>
              <a:tr h="275166">
                <a:tc gridSpan="2">
                  <a:txBody>
                    <a:bodyPr/>
                    <a:lstStyle/>
                    <a:p>
                      <a:r>
                        <a:rPr lang="en-GB" sz="1400" noProof="0" dirty="0"/>
                        <a:t>Clock Type</a:t>
                      </a:r>
                    </a:p>
                  </a:txBody>
                  <a:tcPr marL="87501" marR="87501"/>
                </a:tc>
                <a:tc hMerge="1">
                  <a:txBody>
                    <a:bodyPr/>
                    <a:lstStyle/>
                    <a:p>
                      <a:endParaRPr lang="de-DE"/>
                    </a:p>
                  </a:txBody>
                  <a:tcPr/>
                </a:tc>
                <a:tc>
                  <a:txBody>
                    <a:bodyPr/>
                    <a:lstStyle/>
                    <a:p>
                      <a:pPr algn="ctr"/>
                      <a:r>
                        <a:rPr lang="en-GB" sz="1400" noProof="0" dirty="0"/>
                        <a:t>causality</a:t>
                      </a:r>
                    </a:p>
                  </a:txBody>
                  <a:tcPr marL="87501" marR="87501"/>
                </a:tc>
                <a:tc>
                  <a:txBody>
                    <a:bodyPr/>
                    <a:lstStyle/>
                    <a:p>
                      <a:pPr algn="ctr"/>
                      <a:r>
                        <a:rPr lang="en-GB" sz="1400" noProof="0" dirty="0"/>
                        <a:t>interval</a:t>
                      </a:r>
                    </a:p>
                  </a:txBody>
                  <a:tcPr marL="87501" marR="87501"/>
                </a:tc>
                <a:tc>
                  <a:txBody>
                    <a:bodyPr/>
                    <a:lstStyle/>
                    <a:p>
                      <a:r>
                        <a:rPr lang="en-GB" sz="1400" noProof="0" dirty="0"/>
                        <a:t>Example</a:t>
                      </a:r>
                    </a:p>
                  </a:txBody>
                  <a:tcPr marL="87501" marR="87501"/>
                </a:tc>
                <a:extLst>
                  <a:ext uri="{0D108BD9-81ED-4DB2-BD59-A6C34878D82A}">
                    <a16:rowId xmlns:a16="http://schemas.microsoft.com/office/drawing/2014/main" val="3033401548"/>
                  </a:ext>
                </a:extLst>
              </a:tr>
              <a:tr h="222673">
                <a:tc rowSpan="6">
                  <a:txBody>
                    <a:bodyPr/>
                    <a:lstStyle/>
                    <a:p>
                      <a:pPr algn="l"/>
                      <a:r>
                        <a:rPr lang="en-GB" sz="1100" b="1" noProof="0" dirty="0">
                          <a:solidFill>
                            <a:schemeClr val="accent4"/>
                          </a:solidFill>
                        </a:rPr>
                        <a:t>Time-based</a:t>
                      </a:r>
                    </a:p>
                  </a:txBody>
                  <a:tcPr marL="87501" marR="87501" anchor="ctr">
                    <a:solidFill>
                      <a:srgbClr val="F6D0CC"/>
                    </a:solidFill>
                  </a:tcPr>
                </a:tc>
                <a:tc rowSpan="4">
                  <a:txBody>
                    <a:bodyPr/>
                    <a:lstStyle/>
                    <a:p>
                      <a:pPr marL="0" indent="0">
                        <a:buFont typeface="Arial" panose="020B0604020202020204" pitchFamily="34" charset="0"/>
                        <a:buNone/>
                      </a:pPr>
                      <a:r>
                        <a:rPr lang="en-GB" sz="1100" b="1" noProof="0" dirty="0">
                          <a:solidFill>
                            <a:schemeClr val="accent4"/>
                          </a:solidFill>
                        </a:rPr>
                        <a:t>periodic clock</a:t>
                      </a:r>
                    </a:p>
                    <a:p>
                      <a:pPr marL="285750" indent="-285750">
                        <a:buFont typeface="Arial" panose="020B0604020202020204" pitchFamily="34" charset="0"/>
                        <a:buChar char="•"/>
                      </a:pPr>
                      <a:endParaRPr lang="en-GB" sz="1100" b="1" noProof="0" dirty="0">
                        <a:solidFill>
                          <a:schemeClr val="accent4"/>
                        </a:solidFill>
                      </a:endParaRPr>
                    </a:p>
                  </a:txBody>
                  <a:tcPr marL="87501" marR="87501">
                    <a:solidFill>
                      <a:srgbClr val="F6D0CC"/>
                    </a:solidFill>
                  </a:tcPr>
                </a:tc>
                <a:tc rowSpan="4">
                  <a:txBody>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input</a:t>
                      </a:r>
                    </a:p>
                  </a:txBody>
                  <a:tcPr marL="87501" marR="87501" anchor="ctr">
                    <a:solidFill>
                      <a:srgbClr val="F6D0CC"/>
                    </a:solidFill>
                  </a:tcPr>
                </a:tc>
                <a:tc>
                  <a:txBody>
                    <a:bodyPr/>
                    <a:lstStyle/>
                    <a:p>
                      <a:pPr marL="0" indent="0" algn="ctr" defTabSz="914400" rtl="0" eaLnBrk="1" latinLnBrk="0" hangingPunct="1">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constant</a:t>
                      </a:r>
                    </a:p>
                  </a:txBody>
                  <a:tcPr marL="87501" marR="87501" anchor="ctr">
                    <a:solidFill>
                      <a:srgbClr val="F6D0CC"/>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kern="1200" noProof="0" dirty="0">
                          <a:solidFill>
                            <a:schemeClr val="accent4"/>
                          </a:solidFill>
                          <a:latin typeface="+mn-lt"/>
                          <a:ea typeface="+mn-ea"/>
                          <a:cs typeface="+mn-cs"/>
                        </a:rPr>
                        <a:t>Clocked PI-controller with a defined constant interval</a:t>
                      </a:r>
                    </a:p>
                  </a:txBody>
                  <a:tcPr marL="87501" marR="87501">
                    <a:solidFill>
                      <a:srgbClr val="F6D0CC"/>
                    </a:solidFill>
                  </a:tcPr>
                </a:tc>
                <a:extLst>
                  <a:ext uri="{0D108BD9-81ED-4DB2-BD59-A6C34878D82A}">
                    <a16:rowId xmlns:a16="http://schemas.microsoft.com/office/drawing/2014/main" val="3892288842"/>
                  </a:ext>
                </a:extLst>
              </a:tr>
              <a:tr h="366755">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fixed</a:t>
                      </a:r>
                    </a:p>
                  </a:txBody>
                  <a:tcPr marL="87501" marR="87501" anchor="ctr">
                    <a:solidFill>
                      <a:srgbClr val="F6D0CC"/>
                    </a:solidFill>
                  </a:tcPr>
                </a:tc>
                <a:tc>
                  <a:txBody>
                    <a:bodyPr/>
                    <a:lstStyle/>
                    <a:p>
                      <a:pPr marL="0" indent="0">
                        <a:buFont typeface="Arial" panose="020B0604020202020204" pitchFamily="34" charset="0"/>
                        <a:buNone/>
                      </a:pPr>
                      <a:r>
                        <a:rPr lang="en-GB" sz="1100" b="0" kern="1200" noProof="0" dirty="0">
                          <a:solidFill>
                            <a:schemeClr val="accent4"/>
                          </a:solidFill>
                          <a:latin typeface="+mn-lt"/>
                          <a:ea typeface="+mn-ea"/>
                          <a:cs typeface="+mn-cs"/>
                        </a:rPr>
                        <a:t>Clocked PI-controller, interval is defined by periodic f</a:t>
                      </a: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mi3SetClock</a:t>
                      </a:r>
                      <a:r>
                        <a:rPr lang="en-GB" sz="1100" b="0" kern="1200" noProof="0" dirty="0">
                          <a:solidFill>
                            <a:schemeClr val="accent4"/>
                          </a:solidFill>
                          <a:latin typeface="+mn-lt"/>
                          <a:ea typeface="+mn-ea"/>
                          <a:cs typeface="+mn-cs"/>
                        </a:rPr>
                        <a:t> calls</a:t>
                      </a:r>
                    </a:p>
                  </a:txBody>
                  <a:tcPr marL="87501" marR="87501">
                    <a:solidFill>
                      <a:srgbClr val="F6D0CC"/>
                    </a:solidFill>
                  </a:tcPr>
                </a:tc>
                <a:extLst>
                  <a:ext uri="{0D108BD9-81ED-4DB2-BD59-A6C34878D82A}">
                    <a16:rowId xmlns:a16="http://schemas.microsoft.com/office/drawing/2014/main" val="1438812012"/>
                  </a:ext>
                </a:extLst>
              </a:tr>
              <a:tr h="366755">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calculated</a:t>
                      </a:r>
                    </a:p>
                  </a:txBody>
                  <a:tcPr marL="87501" marR="87501" anchor="ctr">
                    <a:solidFill>
                      <a:srgbClr val="F6D0CC"/>
                    </a:solidFill>
                  </a:tcPr>
                </a:tc>
                <a:tc>
                  <a:txBody>
                    <a:bodyPr/>
                    <a:lstStyle/>
                    <a:p>
                      <a:pPr marL="0" indent="0">
                        <a:buFont typeface="Arial" panose="020B0604020202020204" pitchFamily="34" charset="0"/>
                        <a:buNone/>
                      </a:pPr>
                      <a:r>
                        <a:rPr lang="en-GB" sz="1100" b="0" kern="1200" noProof="0" dirty="0">
                          <a:solidFill>
                            <a:schemeClr val="accent4"/>
                          </a:solidFill>
                          <a:latin typeface="+mn-lt"/>
                          <a:ea typeface="+mn-ea"/>
                          <a:cs typeface="+mn-cs"/>
                        </a:rPr>
                        <a:t>Clocked PI-controller, interval is defined by fixed parameter(s) of the FMU</a:t>
                      </a:r>
                    </a:p>
                  </a:txBody>
                  <a:tcPr marL="87501" marR="87501">
                    <a:solidFill>
                      <a:srgbClr val="F6D0CC"/>
                    </a:solidFill>
                  </a:tcPr>
                </a:tc>
                <a:extLst>
                  <a:ext uri="{0D108BD9-81ED-4DB2-BD59-A6C34878D82A}">
                    <a16:rowId xmlns:a16="http://schemas.microsoft.com/office/drawing/2014/main" val="909766759"/>
                  </a:ext>
                </a:extLst>
              </a:tr>
              <a:tr h="366755">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marL="0" indent="0" algn="ctr">
                        <a:buFont typeface="Arial" panose="020B0604020202020204" pitchFamily="34" charset="0"/>
                        <a:buNone/>
                      </a:pPr>
                      <a:r>
                        <a:rPr lang="en-GB" sz="1100" b="0" i="0" u="none" strike="noStrike" kern="1200" baseline="0" noProof="0" dirty="0" err="1">
                          <a:solidFill>
                            <a:schemeClr val="accent4"/>
                          </a:solidFill>
                          <a:latin typeface="Courier New" panose="02070309020205020404" pitchFamily="49" charset="0"/>
                          <a:ea typeface="+mn-ea"/>
                          <a:cs typeface="Courier New" panose="02070309020205020404" pitchFamily="49" charset="0"/>
                        </a:rPr>
                        <a:t>tunable</a:t>
                      </a:r>
                      <a:endPar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endParaRPr>
                    </a:p>
                  </a:txBody>
                  <a:tcPr marL="87501" marR="87501" anchor="ctr">
                    <a:solidFill>
                      <a:srgbClr val="F6D0CC"/>
                    </a:solidFill>
                  </a:tcPr>
                </a:tc>
                <a:tc>
                  <a:txBody>
                    <a:bodyPr/>
                    <a:lstStyle/>
                    <a:p>
                      <a:pPr marL="0" indent="0">
                        <a:buFont typeface="Arial" panose="020B0604020202020204" pitchFamily="34" charset="0"/>
                        <a:buNone/>
                      </a:pPr>
                      <a:r>
                        <a:rPr lang="en-GB" sz="1100" b="0" kern="1200" noProof="0" dirty="0">
                          <a:solidFill>
                            <a:schemeClr val="accent4"/>
                          </a:solidFill>
                          <a:latin typeface="+mn-lt"/>
                          <a:ea typeface="+mn-ea"/>
                          <a:cs typeface="+mn-cs"/>
                        </a:rPr>
                        <a:t>Clocked PI-controller, interval is defined by tuneable parameter(s) of the FMU</a:t>
                      </a:r>
                    </a:p>
                  </a:txBody>
                  <a:tcPr marL="87501" marR="87501">
                    <a:solidFill>
                      <a:srgbClr val="F6D0CC"/>
                    </a:solidFill>
                  </a:tcPr>
                </a:tc>
                <a:extLst>
                  <a:ext uri="{0D108BD9-81ED-4DB2-BD59-A6C34878D82A}">
                    <a16:rowId xmlns:a16="http://schemas.microsoft.com/office/drawing/2014/main" val="4184520012"/>
                  </a:ext>
                </a:extLst>
              </a:tr>
              <a:tr h="654919">
                <a:tc vMerge="1">
                  <a:txBody>
                    <a:bodyPr/>
                    <a:lstStyle/>
                    <a:p>
                      <a:endParaRPr lang="en-GB" sz="1600" noProof="0" dirty="0"/>
                    </a:p>
                  </a:txBody>
                  <a:tcPr marL="87501" marR="87501">
                    <a:solidFill>
                      <a:srgbClr val="FBE9E7"/>
                    </a:solidFill>
                  </a:tcPr>
                </a:tc>
                <a:tc rowSpan="2">
                  <a:txBody>
                    <a:bodyPr/>
                    <a:lstStyle/>
                    <a:p>
                      <a:r>
                        <a:rPr lang="en-GB" sz="1100" b="1" noProof="0" dirty="0">
                          <a:solidFill>
                            <a:schemeClr val="accent4"/>
                          </a:solidFill>
                        </a:rPr>
                        <a:t>aperiodic clock</a:t>
                      </a:r>
                      <a:endParaRPr lang="en-GB" sz="1100" noProof="0" dirty="0">
                        <a:solidFill>
                          <a:schemeClr val="accent4"/>
                        </a:solidFill>
                      </a:endParaRPr>
                    </a:p>
                  </a:txBody>
                  <a:tcPr marL="87501" marR="87501">
                    <a:solidFill>
                      <a:srgbClr val="F6D0CC"/>
                    </a:solidFill>
                  </a:tcPr>
                </a:tc>
                <a:tc rowSpan="2">
                  <a:txBody>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input</a:t>
                      </a:r>
                    </a:p>
                  </a:txBody>
                  <a:tcPr marL="87501" marR="87501" anchor="ctr">
                    <a:solidFill>
                      <a:srgbClr val="F6D0CC"/>
                    </a:solidFill>
                  </a:tcPr>
                </a:tc>
                <a:tc>
                  <a:txBody>
                    <a:bodyPr/>
                    <a:lstStyle/>
                    <a:p>
                      <a:pPr marL="0" marR="0" lvl="0" indent="0" algn="ctr"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changing</a:t>
                      </a:r>
                    </a:p>
                  </a:txBody>
                  <a:tcPr marL="87501" marR="87501" anchor="ctr">
                    <a:solidFill>
                      <a:srgbClr val="F6D0CC"/>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100" b="0" i="0" u="none" strike="noStrike" kern="1200" baseline="0" noProof="0" dirty="0">
                          <a:solidFill>
                            <a:schemeClr val="accent4"/>
                          </a:solidFill>
                          <a:latin typeface="+mn-lt"/>
                          <a:ea typeface="+mn-ea"/>
                          <a:cs typeface="+mn-cs"/>
                        </a:rPr>
                        <a:t>Simulation of the behaviour of a control algorithm with non constant execution time,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100" b="0" i="0" u="none" strike="noStrike" kern="1200" baseline="0" noProof="0" dirty="0">
                          <a:solidFill>
                            <a:schemeClr val="accent4"/>
                          </a:solidFill>
                          <a:latin typeface="+mn-lt"/>
                          <a:ea typeface="+mn-ea"/>
                          <a:cs typeface="+mn-cs"/>
                        </a:rPr>
                        <a:t>Generation of pulse sequences</a:t>
                      </a:r>
                      <a:endParaRPr lang="en-GB" sz="1100" b="0" noProof="0" dirty="0">
                        <a:solidFill>
                          <a:schemeClr val="accent4"/>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100" b="0" kern="1200" noProof="0" dirty="0">
                        <a:solidFill>
                          <a:schemeClr val="accent4"/>
                        </a:solidFill>
                        <a:latin typeface="+mn-lt"/>
                        <a:ea typeface="+mn-ea"/>
                        <a:cs typeface="+mn-cs"/>
                      </a:endParaRPr>
                    </a:p>
                  </a:txBody>
                  <a:tcPr marL="87501" marR="87501" anchor="ctr">
                    <a:solidFill>
                      <a:srgbClr val="F6D0CC"/>
                    </a:solidFill>
                  </a:tcPr>
                </a:tc>
                <a:extLst>
                  <a:ext uri="{0D108BD9-81ED-4DB2-BD59-A6C34878D82A}">
                    <a16:rowId xmlns:a16="http://schemas.microsoft.com/office/drawing/2014/main" val="603639332"/>
                  </a:ext>
                </a:extLst>
              </a:tr>
              <a:tr h="756705">
                <a:tc vMerge="1">
                  <a:txBody>
                    <a:bodyPr/>
                    <a:lstStyle/>
                    <a:p>
                      <a:endParaRPr lang="en-GB" sz="1600" b="1" noProof="0" dirty="0"/>
                    </a:p>
                  </a:txBody>
                  <a:tcPr marL="87501" marR="87501" anchor="ctr">
                    <a:solidFill>
                      <a:srgbClr val="FBE9E7"/>
                    </a:solidFill>
                  </a:tcPr>
                </a:tc>
                <a:tc vMerge="1">
                  <a:txBody>
                    <a:bodyPr/>
                    <a:lstStyle/>
                    <a:p>
                      <a:pPr marL="0" indent="0">
                        <a:buFontTx/>
                        <a:buNone/>
                      </a:pPr>
                      <a:endParaRPr lang="en-GB" sz="1100" kern="1200" noProof="0" dirty="0">
                        <a:solidFill>
                          <a:schemeClr val="accent4"/>
                        </a:solidFill>
                        <a:latin typeface="+mn-lt"/>
                        <a:ea typeface="+mn-ea"/>
                        <a:cs typeface="+mn-cs"/>
                      </a:endParaRPr>
                    </a:p>
                  </a:txBody>
                  <a:tcPr marL="87501" marR="87501">
                    <a:solidFill>
                      <a:srgbClr val="F6D0CC"/>
                    </a:solidFill>
                  </a:tcPr>
                </a:tc>
                <a:tc vMerge="1">
                  <a:txBody>
                    <a:bodyPr/>
                    <a:lstStyle/>
                    <a:p>
                      <a:pPr marL="0" indent="0" algn="ctr">
                        <a:buFont typeface="Arial" panose="020B0604020202020204" pitchFamily="34" charset="0"/>
                        <a:buNone/>
                      </a:pPr>
                      <a:endPar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endParaRPr>
                    </a:p>
                  </a:txBody>
                  <a:tcPr marL="87501" marR="87501" anchor="ctr">
                    <a:solidFill>
                      <a:srgbClr val="F6D0CC"/>
                    </a:solidFill>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countdown</a:t>
                      </a:r>
                    </a:p>
                  </a:txBody>
                  <a:tcPr marL="87501" marR="87501" anchor="ctr">
                    <a:solidFill>
                      <a:srgbClr val="F6D0CC"/>
                    </a:solidFill>
                  </a:tcPr>
                </a:tc>
                <a:tc>
                  <a:txBody>
                    <a:bodyPr/>
                    <a:lstStyle/>
                    <a:p>
                      <a:pPr marL="0" indent="0">
                        <a:buFont typeface="Arial" panose="020B0604020202020204" pitchFamily="34" charset="0"/>
                        <a:buNone/>
                      </a:pPr>
                      <a:r>
                        <a:rPr lang="en-GB" sz="1100" b="0" kern="1200" noProof="0" dirty="0">
                          <a:solidFill>
                            <a:schemeClr val="accent4"/>
                          </a:solidFill>
                          <a:latin typeface="+mn-lt"/>
                          <a:ea typeface="+mn-ea"/>
                          <a:cs typeface="+mn-cs"/>
                        </a:rPr>
                        <a:t>Time delayed action after an event, for example ignition signal some time after crankshaft angle event</a:t>
                      </a:r>
                    </a:p>
                  </a:txBody>
                  <a:tcPr marL="87501" marR="87501" anchor="ctr">
                    <a:solidFill>
                      <a:srgbClr val="F6D0CC"/>
                    </a:solidFill>
                  </a:tcPr>
                </a:tc>
                <a:extLst>
                  <a:ext uri="{0D108BD9-81ED-4DB2-BD59-A6C34878D82A}">
                    <a16:rowId xmlns:a16="http://schemas.microsoft.com/office/drawing/2014/main" val="1235586818"/>
                  </a:ext>
                </a:extLst>
              </a:tr>
              <a:tr h="493965">
                <a:tc rowSpan="2" gridSpan="2">
                  <a:txBody>
                    <a:bodyPr/>
                    <a:lstStyle/>
                    <a:p>
                      <a:r>
                        <a:rPr lang="en-GB" sz="1100" b="1" noProof="0" dirty="0">
                          <a:solidFill>
                            <a:schemeClr val="accent4"/>
                          </a:solidFill>
                        </a:rPr>
                        <a:t>Triggered</a:t>
                      </a:r>
                    </a:p>
                  </a:txBody>
                  <a:tcPr marL="87501" marR="87501" anchor="ctr">
                    <a:solidFill>
                      <a:srgbClr val="FBE9E7"/>
                    </a:solidFill>
                  </a:tcPr>
                </a:tc>
                <a:tc rowSpan="2" hMerge="1">
                  <a:txBody>
                    <a:bodyPr/>
                    <a:lstStyle/>
                    <a:p>
                      <a:endParaRPr lang="en-GB" sz="1100" noProof="0" dirty="0">
                        <a:solidFill>
                          <a:schemeClr val="accent4"/>
                        </a:solidFill>
                      </a:endParaRPr>
                    </a:p>
                  </a:txBody>
                  <a:tcPr marL="87501" marR="87501">
                    <a:solidFill>
                      <a:srgbClr val="FBE9E7"/>
                    </a:solidFill>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input</a:t>
                      </a:r>
                    </a:p>
                  </a:txBody>
                  <a:tcPr marL="87501" marR="87501" anchor="ctr">
                    <a:solidFill>
                      <a:srgbClr val="FBE9E7"/>
                    </a:solidFill>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triggered</a:t>
                      </a:r>
                    </a:p>
                  </a:txBody>
                  <a:tcPr marL="87501" marR="87501" anchor="ctr">
                    <a:solidFill>
                      <a:srgbClr val="FBE9E7"/>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noProof="0" dirty="0">
                          <a:solidFill>
                            <a:schemeClr val="accent4"/>
                          </a:solidFill>
                        </a:rPr>
                        <a:t>Control algorithm, triggered by a crankshaft angle sensor</a:t>
                      </a:r>
                    </a:p>
                  </a:txBody>
                  <a:tcPr marL="87501" marR="87501" anchor="ctr">
                    <a:solidFill>
                      <a:srgbClr val="FBE9E7"/>
                    </a:solidFill>
                  </a:tcPr>
                </a:tc>
                <a:extLst>
                  <a:ext uri="{0D108BD9-81ED-4DB2-BD59-A6C34878D82A}">
                    <a16:rowId xmlns:a16="http://schemas.microsoft.com/office/drawing/2014/main" val="3004836841"/>
                  </a:ext>
                </a:extLst>
              </a:tr>
              <a:tr h="756705">
                <a:tc gridSpan="2" vMerge="1">
                  <a:txBody>
                    <a:bodyPr/>
                    <a:lstStyle/>
                    <a:p>
                      <a:endParaRPr lang="en-GB" sz="1600" noProof="0" dirty="0"/>
                    </a:p>
                  </a:txBody>
                  <a:tcPr marL="87501" marR="87501">
                    <a:solidFill>
                      <a:srgbClr val="FBE9E7"/>
                    </a:solidFill>
                  </a:tcPr>
                </a:tc>
                <a:tc hMerge="1" vMerge="1">
                  <a:txBody>
                    <a:bodyPr/>
                    <a:lstStyle/>
                    <a:p>
                      <a:endParaRPr lang="en-GB" sz="1100" noProof="0" dirty="0">
                        <a:solidFill>
                          <a:schemeClr val="accent4"/>
                        </a:solidFill>
                      </a:endParaRPr>
                    </a:p>
                  </a:txBody>
                  <a:tcPr marL="87501" marR="87501">
                    <a:solidFill>
                      <a:srgbClr val="FBE9E7"/>
                    </a:solidFill>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output</a:t>
                      </a:r>
                    </a:p>
                  </a:txBody>
                  <a:tcPr marL="87501" marR="87501" anchor="ctr">
                    <a:solidFill>
                      <a:srgbClr val="FBE9E7"/>
                    </a:solidFill>
                  </a:tcPr>
                </a:tc>
                <a:tc>
                  <a:txBody>
                    <a:bodyPr/>
                    <a:lstStyle/>
                    <a:p>
                      <a:pPr marL="0" indent="0" algn="ctr">
                        <a:buFont typeface="Arial" panose="020B0604020202020204" pitchFamily="34" charset="0"/>
                        <a:buNone/>
                      </a:pPr>
                      <a:r>
                        <a:rPr lang="en-GB" sz="1100" b="0" i="0" u="none" strike="noStrike" kern="1200" baseline="0" noProof="0" dirty="0">
                          <a:solidFill>
                            <a:schemeClr val="accent4"/>
                          </a:solidFill>
                          <a:latin typeface="Courier New" panose="02070309020205020404" pitchFamily="49" charset="0"/>
                          <a:ea typeface="+mn-ea"/>
                          <a:cs typeface="Courier New" panose="02070309020205020404" pitchFamily="49" charset="0"/>
                        </a:rPr>
                        <a:t>triggered</a:t>
                      </a:r>
                    </a:p>
                  </a:txBody>
                  <a:tcPr marL="87501" marR="87501" anchor="ctr">
                    <a:solidFill>
                      <a:srgbClr val="FBE9E7"/>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b="0" noProof="0" dirty="0">
                          <a:solidFill>
                            <a:schemeClr val="accent4"/>
                          </a:solidFill>
                        </a:rPr>
                        <a:t>Crankshaft angle sensor which ticks several times per revolution</a:t>
                      </a:r>
                      <a:endParaRPr lang="en-GB" sz="1050" b="0" i="0" u="none" strike="noStrike" kern="1200" baseline="0" noProof="0" dirty="0">
                        <a:solidFill>
                          <a:schemeClr val="accent4"/>
                        </a:solidFill>
                        <a:latin typeface="Courier New" panose="02070309020205020404" pitchFamily="49" charset="0"/>
                        <a:ea typeface="+mn-ea"/>
                        <a:cs typeface="Courier New" panose="02070309020205020404" pitchFamily="49" charset="0"/>
                      </a:endParaRPr>
                    </a:p>
                  </a:txBody>
                  <a:tcPr marL="87501" marR="87501" anchor="ctr">
                    <a:solidFill>
                      <a:srgbClr val="FBE9E7"/>
                    </a:solidFill>
                  </a:tcPr>
                </a:tc>
                <a:extLst>
                  <a:ext uri="{0D108BD9-81ED-4DB2-BD59-A6C34878D82A}">
                    <a16:rowId xmlns:a16="http://schemas.microsoft.com/office/drawing/2014/main" val="3721717567"/>
                  </a:ext>
                </a:extLst>
              </a:tr>
            </a:tbl>
          </a:graphicData>
        </a:graphic>
      </p:graphicFrame>
      <p:sp>
        <p:nvSpPr>
          <p:cNvPr id="5" name="Rechteck: abgerundete Ecken 4">
            <a:extLst>
              <a:ext uri="{FF2B5EF4-FFF2-40B4-BE49-F238E27FC236}">
                <a16:creationId xmlns:a16="http://schemas.microsoft.com/office/drawing/2014/main" id="{24BBC986-4EF9-442B-949F-1E2E0B897828}"/>
              </a:ext>
            </a:extLst>
          </p:cNvPr>
          <p:cNvSpPr/>
          <p:nvPr/>
        </p:nvSpPr>
        <p:spPr bwMode="auto">
          <a:xfrm rot="20870601">
            <a:off x="9319910" y="820855"/>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
        <p:nvSpPr>
          <p:cNvPr id="8" name="Rechteck: abgerundete Ecken 7">
            <a:extLst>
              <a:ext uri="{FF2B5EF4-FFF2-40B4-BE49-F238E27FC236}">
                <a16:creationId xmlns:a16="http://schemas.microsoft.com/office/drawing/2014/main" id="{CF1DF88B-12A4-461B-B542-1104D75F228B}"/>
              </a:ext>
            </a:extLst>
          </p:cNvPr>
          <p:cNvSpPr/>
          <p:nvPr/>
        </p:nvSpPr>
        <p:spPr bwMode="auto">
          <a:xfrm rot="20870601">
            <a:off x="10177705" y="999684"/>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Co-Sim</a:t>
            </a:r>
          </a:p>
        </p:txBody>
      </p:sp>
      <p:sp>
        <p:nvSpPr>
          <p:cNvPr id="9" name="Rechteck: abgerundete Ecken 8">
            <a:extLst>
              <a:ext uri="{FF2B5EF4-FFF2-40B4-BE49-F238E27FC236}">
                <a16:creationId xmlns:a16="http://schemas.microsoft.com/office/drawing/2014/main" id="{C1E2A06C-FC64-4B1E-874A-DC371849581A}"/>
              </a:ext>
            </a:extLst>
          </p:cNvPr>
          <p:cNvSpPr/>
          <p:nvPr/>
        </p:nvSpPr>
        <p:spPr bwMode="auto">
          <a:xfrm rot="20870601">
            <a:off x="10767198" y="1278055"/>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Events</a:t>
            </a:r>
          </a:p>
        </p:txBody>
      </p:sp>
    </p:spTree>
    <p:extLst>
      <p:ext uri="{BB962C8B-B14F-4D97-AF65-F5344CB8AC3E}">
        <p14:creationId xmlns:p14="http://schemas.microsoft.com/office/powerpoint/2010/main" val="209086046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09341" y="2854764"/>
            <a:ext cx="8501986" cy="867355"/>
          </a:xfrm>
          <a:prstGeom prst="rect">
            <a:avLst/>
          </a:prstGeom>
        </p:spPr>
      </p:pic>
      <p:sp>
        <p:nvSpPr>
          <p:cNvPr id="2" name="Content Placeholder 1"/>
          <p:cNvSpPr>
            <a:spLocks noGrp="1"/>
          </p:cNvSpPr>
          <p:nvPr>
            <p:ph idx="1"/>
          </p:nvPr>
        </p:nvSpPr>
        <p:spPr/>
        <p:txBody>
          <a:bodyPr/>
          <a:lstStyle/>
          <a:p>
            <a:pPr marL="342900" indent="-342900">
              <a:buFont typeface="Arial" panose="020B0604020202020204" pitchFamily="34" charset="0"/>
              <a:buChar char="•"/>
            </a:pPr>
            <a:r>
              <a:rPr lang="en-US" dirty="0"/>
              <a:t>In several applications, including backpropagation for gradient-based training AI models, </a:t>
            </a:r>
            <a:r>
              <a:rPr lang="en-US" dirty="0" err="1"/>
              <a:t>adjoint</a:t>
            </a:r>
            <a:r>
              <a:rPr lang="en-US" dirty="0"/>
              <a:t> derivatives (“</a:t>
            </a:r>
            <a:r>
              <a:rPr lang="en-US" i="1" dirty="0"/>
              <a:t>vector gradient products" (VJPs)) </a:t>
            </a:r>
            <a:r>
              <a:rPr lang="en-US" dirty="0"/>
              <a:t>are needed</a:t>
            </a:r>
          </a:p>
          <a:p>
            <a:pPr marL="342900" indent="-342900">
              <a:buFont typeface="Arial" panose="020B0604020202020204" pitchFamily="34" charset="0"/>
              <a:buChar char="•"/>
            </a:pPr>
            <a:r>
              <a:rPr lang="en-US" dirty="0"/>
              <a:t>They can be implemented efficiently using revers mode automatic differentiation (AD)</a:t>
            </a:r>
          </a:p>
          <a:p>
            <a:pPr marL="342900" indent="-342900">
              <a:buFont typeface="Arial" panose="020B0604020202020204" pitchFamily="34" charset="0"/>
              <a:buChar char="•"/>
            </a:pPr>
            <a:r>
              <a:rPr lang="en-US" dirty="0"/>
              <a:t>FMI 3.0 provides now two access functions for partial derivatives:</a:t>
            </a:r>
            <a:br>
              <a:rPr lang="en-US" dirty="0"/>
            </a:br>
            <a:endParaRPr lang="en-US" dirty="0"/>
          </a:p>
          <a:p>
            <a:pPr marL="342900" indent="-342900">
              <a:buFont typeface="Arial" panose="020B0604020202020204" pitchFamily="34" charset="0"/>
              <a:buChar char="•"/>
            </a:pPr>
            <a:endParaRPr lang="en-US" dirty="0"/>
          </a:p>
          <a:p>
            <a:endParaRPr lang="en-US" dirty="0"/>
          </a:p>
          <a:p>
            <a:r>
              <a:rPr lang="en-US" dirty="0"/>
              <a:t>Benefit:</a:t>
            </a:r>
          </a:p>
          <a:p>
            <a:pPr marL="342900" indent="-342900">
              <a:buFont typeface="Arial" panose="020B0604020202020204" pitchFamily="34" charset="0"/>
              <a:buChar char="•"/>
            </a:pPr>
            <a:r>
              <a:rPr lang="en-US" dirty="0"/>
              <a:t>This will allow to more efficiently encapsulate and train AI models with FMI</a:t>
            </a:r>
          </a:p>
          <a:p>
            <a:pPr marL="342900" indent="-342900">
              <a:buFont typeface="Arial" panose="020B0604020202020204" pitchFamily="34" charset="0"/>
              <a:buChar char="•"/>
            </a:pPr>
            <a:r>
              <a:rPr lang="en-US" dirty="0"/>
              <a:t>Connection of the Python/Julia tool world of AI to the system simulation world</a:t>
            </a:r>
          </a:p>
          <a:p>
            <a:pPr marL="342900" indent="-342900">
              <a:buFont typeface="Arial" panose="020B0604020202020204" pitchFamily="34" charset="0"/>
              <a:buChar char="•"/>
            </a:pPr>
            <a:r>
              <a:rPr lang="en-US" dirty="0"/>
              <a:t>Enabling the combination of physics-based and AI-based models (e.g. neural ODEs) and training in a unified framework</a:t>
            </a:r>
          </a:p>
        </p:txBody>
      </p:sp>
      <p:sp>
        <p:nvSpPr>
          <p:cNvPr id="3" name="Title 2"/>
          <p:cNvSpPr>
            <a:spLocks noGrp="1"/>
          </p:cNvSpPr>
          <p:nvPr>
            <p:ph type="title"/>
          </p:nvPr>
        </p:nvSpPr>
        <p:spPr/>
        <p:txBody>
          <a:bodyPr/>
          <a:lstStyle/>
          <a:p>
            <a:r>
              <a:rPr lang="de-DE" dirty="0" err="1"/>
              <a:t>Adjoint</a:t>
            </a:r>
            <a:r>
              <a:rPr lang="de-DE" dirty="0"/>
              <a:t> Derivatives</a:t>
            </a:r>
          </a:p>
        </p:txBody>
      </p:sp>
      <p:sp>
        <p:nvSpPr>
          <p:cNvPr id="4" name="Rechteck: abgerundete Ecken 8">
            <a:extLst>
              <a:ext uri="{FF2B5EF4-FFF2-40B4-BE49-F238E27FC236}">
                <a16:creationId xmlns:a16="http://schemas.microsoft.com/office/drawing/2014/main" id="{F9AE17AE-8E55-43BC-B67C-FF731C9B564A}"/>
              </a:ext>
            </a:extLst>
          </p:cNvPr>
          <p:cNvSpPr/>
          <p:nvPr/>
        </p:nvSpPr>
        <p:spPr bwMode="auto">
          <a:xfrm rot="20870601">
            <a:off x="10024138" y="957479"/>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a:ln>
                  <a:noFill/>
                </a:ln>
                <a:solidFill>
                  <a:srgbClr val="120C80"/>
                </a:solidFill>
                <a:effectLst/>
                <a:latin typeface="Arial" charset="0"/>
                <a:cs typeface="Arial" charset="0"/>
              </a:rPr>
              <a:t>AI</a:t>
            </a:r>
          </a:p>
        </p:txBody>
      </p:sp>
    </p:spTree>
    <p:extLst>
      <p:ext uri="{BB962C8B-B14F-4D97-AF65-F5344CB8AC3E}">
        <p14:creationId xmlns:p14="http://schemas.microsoft.com/office/powerpoint/2010/main" val="286147888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30A60D-6EC1-A8E9-1E69-3CE6DED3015B}"/>
              </a:ext>
            </a:extLst>
          </p:cNvPr>
          <p:cNvSpPr>
            <a:spLocks noGrp="1"/>
          </p:cNvSpPr>
          <p:nvPr>
            <p:ph idx="1"/>
          </p:nvPr>
        </p:nvSpPr>
        <p:spPr/>
        <p:txBody>
          <a:bodyPr/>
          <a:lstStyle/>
          <a:p>
            <a:r>
              <a:rPr lang="en-US" dirty="0"/>
              <a:t> </a:t>
            </a:r>
          </a:p>
        </p:txBody>
      </p:sp>
      <p:sp>
        <p:nvSpPr>
          <p:cNvPr id="3" name="Titel 2">
            <a:extLst>
              <a:ext uri="{FF2B5EF4-FFF2-40B4-BE49-F238E27FC236}">
                <a16:creationId xmlns:a16="http://schemas.microsoft.com/office/drawing/2014/main" id="{D6192EB5-44BC-97D1-4460-5710216A5101}"/>
              </a:ext>
            </a:extLst>
          </p:cNvPr>
          <p:cNvSpPr>
            <a:spLocks noGrp="1"/>
          </p:cNvSpPr>
          <p:nvPr>
            <p:ph type="title"/>
          </p:nvPr>
        </p:nvSpPr>
        <p:spPr/>
        <p:txBody>
          <a:bodyPr/>
          <a:lstStyle/>
          <a:p>
            <a:r>
              <a:rPr lang="en-US" dirty="0"/>
              <a:t>Fundamental idea</a:t>
            </a:r>
          </a:p>
        </p:txBody>
      </p:sp>
      <p:sp>
        <p:nvSpPr>
          <p:cNvPr id="5" name="Rechteck 7">
            <a:extLst>
              <a:ext uri="{FF2B5EF4-FFF2-40B4-BE49-F238E27FC236}">
                <a16:creationId xmlns:a16="http://schemas.microsoft.com/office/drawing/2014/main" id="{4DD25BC5-DE67-4C25-B427-FF150A86BCAA}"/>
              </a:ext>
            </a:extLst>
          </p:cNvPr>
          <p:cNvSpPr/>
          <p:nvPr/>
        </p:nvSpPr>
        <p:spPr>
          <a:xfrm>
            <a:off x="620216" y="5991278"/>
            <a:ext cx="11003744" cy="281588"/>
          </a:xfrm>
          <a:prstGeom prst="rect">
            <a:avLst/>
          </a:prstGeom>
          <a:solidFill>
            <a:schemeClr val="accent1"/>
          </a:solidFill>
          <a:ln w="9525" cap="flat" cmpd="sng" algn="ctr">
            <a:solidFill>
              <a:schemeClr val="accent1"/>
            </a:solidFill>
            <a:prstDash val="solid"/>
            <a:round/>
            <a:headEnd type="none" w="med" len="med"/>
            <a:tailEnd type="none" w="med" len="med"/>
          </a:ln>
          <a:effectLst/>
        </p:spPr>
        <p:txBody>
          <a:bodyPr rtlCol="0" anchor="ctr"/>
          <a:lstStyle/>
          <a:p>
            <a:pPr algn="ctr" fontAlgn="auto">
              <a:spcBef>
                <a:spcPts val="0"/>
              </a:spcBef>
              <a:spcAft>
                <a:spcPts val="0"/>
              </a:spcAft>
            </a:pPr>
            <a:r>
              <a:rPr lang="en-GB" sz="1400" kern="0">
                <a:solidFill>
                  <a:srgbClr val="FFFFFF"/>
                </a:solidFill>
                <a:latin typeface="+mn-lt"/>
              </a:rPr>
              <a:t>The FMI standard </a:t>
            </a:r>
            <a:r>
              <a:rPr lang="en-GB" sz="1400" b="1" kern="0">
                <a:solidFill>
                  <a:srgbClr val="FFFFFF"/>
                </a:solidFill>
                <a:latin typeface="+mn-lt"/>
              </a:rPr>
              <a:t>decouples</a:t>
            </a:r>
            <a:r>
              <a:rPr lang="en-GB" sz="1400" kern="0">
                <a:solidFill>
                  <a:srgbClr val="FFFFFF"/>
                </a:solidFill>
                <a:latin typeface="+mn-lt"/>
              </a:rPr>
              <a:t> authoring and execution tool / toolchain / environment</a:t>
            </a:r>
            <a:endParaRPr lang="en-GB" sz="1400" kern="0" dirty="0">
              <a:solidFill>
                <a:srgbClr val="FFFFFF"/>
              </a:solidFill>
              <a:latin typeface="+mn-lt"/>
            </a:endParaRPr>
          </a:p>
        </p:txBody>
      </p:sp>
      <p:grpSp>
        <p:nvGrpSpPr>
          <p:cNvPr id="6" name="Group 17">
            <a:extLst>
              <a:ext uri="{FF2B5EF4-FFF2-40B4-BE49-F238E27FC236}">
                <a16:creationId xmlns:a16="http://schemas.microsoft.com/office/drawing/2014/main" id="{6EDABADE-3E48-2C14-8004-9A04DE485C86}"/>
              </a:ext>
            </a:extLst>
          </p:cNvPr>
          <p:cNvGrpSpPr/>
          <p:nvPr/>
        </p:nvGrpSpPr>
        <p:grpSpPr>
          <a:xfrm>
            <a:off x="655676" y="2050416"/>
            <a:ext cx="5322315" cy="1115292"/>
            <a:chOff x="511610" y="1621927"/>
            <a:chExt cx="9719391" cy="2036700"/>
          </a:xfrm>
        </p:grpSpPr>
        <p:pic>
          <p:nvPicPr>
            <p:cNvPr id="7" name="Picture 3_">
              <a:extLst>
                <a:ext uri="{FF2B5EF4-FFF2-40B4-BE49-F238E27FC236}">
                  <a16:creationId xmlns:a16="http://schemas.microsoft.com/office/drawing/2014/main" id="{3500FEAA-E531-1AD3-BD87-0056117554CF}"/>
                </a:ext>
              </a:extLst>
            </p:cNvPr>
            <p:cNvPicPr>
              <a:picLocks noChangeAspect="1" noChangeArrowheads="1"/>
            </p:cNvPicPr>
            <p:nvPr/>
          </p:nvPicPr>
          <p:blipFill>
            <a:blip r:embed="rId2" cstate="print"/>
            <a:srcRect/>
            <a:stretch>
              <a:fillRect/>
            </a:stretch>
          </p:blipFill>
          <p:spPr bwMode="auto">
            <a:xfrm>
              <a:off x="3492597" y="3070618"/>
              <a:ext cx="619180" cy="467985"/>
            </a:xfrm>
            <a:prstGeom prst="rect">
              <a:avLst/>
            </a:prstGeom>
            <a:noFill/>
            <a:ln w="9525">
              <a:noFill/>
              <a:miter lim="800000"/>
              <a:headEnd/>
              <a:tailEnd/>
            </a:ln>
          </p:spPr>
        </p:pic>
        <p:pic>
          <p:nvPicPr>
            <p:cNvPr id="8" name="Picture 2">
              <a:extLst>
                <a:ext uri="{FF2B5EF4-FFF2-40B4-BE49-F238E27FC236}">
                  <a16:creationId xmlns:a16="http://schemas.microsoft.com/office/drawing/2014/main" id="{5574D64F-DB9A-9616-70FF-A82EAF638078}"/>
                </a:ext>
              </a:extLst>
            </p:cNvPr>
            <p:cNvPicPr>
              <a:picLocks noChangeAspect="1" noChangeArrowheads="1"/>
            </p:cNvPicPr>
            <p:nvPr/>
          </p:nvPicPr>
          <p:blipFill>
            <a:blip r:embed="rId3" cstate="print"/>
            <a:srcRect/>
            <a:stretch>
              <a:fillRect/>
            </a:stretch>
          </p:blipFill>
          <p:spPr bwMode="auto">
            <a:xfrm>
              <a:off x="2433821" y="3095482"/>
              <a:ext cx="1071197" cy="184484"/>
            </a:xfrm>
            <a:prstGeom prst="rect">
              <a:avLst/>
            </a:prstGeom>
            <a:noFill/>
            <a:ln w="9525">
              <a:noFill/>
              <a:miter lim="800000"/>
              <a:headEnd/>
              <a:tailEnd/>
            </a:ln>
          </p:spPr>
        </p:pic>
        <p:pic>
          <p:nvPicPr>
            <p:cNvPr id="9" name="Picture 6__">
              <a:extLst>
                <a:ext uri="{FF2B5EF4-FFF2-40B4-BE49-F238E27FC236}">
                  <a16:creationId xmlns:a16="http://schemas.microsoft.com/office/drawing/2014/main" id="{87E04327-EF6E-6834-8E09-61D4DEB838C5}"/>
                </a:ext>
              </a:extLst>
            </p:cNvPr>
            <p:cNvPicPr>
              <a:picLocks noChangeAspect="1" noChangeArrowheads="1"/>
            </p:cNvPicPr>
            <p:nvPr/>
          </p:nvPicPr>
          <p:blipFill>
            <a:blip r:embed="rId4" cstate="print"/>
            <a:srcRect/>
            <a:stretch>
              <a:fillRect/>
            </a:stretch>
          </p:blipFill>
          <p:spPr bwMode="auto">
            <a:xfrm>
              <a:off x="7026422" y="1902128"/>
              <a:ext cx="788711" cy="481114"/>
            </a:xfrm>
            <a:prstGeom prst="rect">
              <a:avLst/>
            </a:prstGeom>
            <a:noFill/>
            <a:ln w="9525">
              <a:noFill/>
              <a:miter lim="800000"/>
              <a:headEnd/>
              <a:tailEnd/>
            </a:ln>
          </p:spPr>
        </p:pic>
        <p:pic>
          <p:nvPicPr>
            <p:cNvPr id="10" name="Picture 22">
              <a:extLst>
                <a:ext uri="{FF2B5EF4-FFF2-40B4-BE49-F238E27FC236}">
                  <a16:creationId xmlns:a16="http://schemas.microsoft.com/office/drawing/2014/main" id="{3207D3E2-5B3F-BF00-6593-9997FDF47C32}"/>
                </a:ext>
              </a:extLst>
            </p:cNvPr>
            <p:cNvPicPr>
              <a:picLocks noChangeAspect="1" noChangeArrowheads="1"/>
            </p:cNvPicPr>
            <p:nvPr/>
          </p:nvPicPr>
          <p:blipFill>
            <a:blip r:embed="rId5" cstate="print"/>
            <a:srcRect l="6615" t="13998" r="57678" b="66970"/>
            <a:stretch>
              <a:fillRect/>
            </a:stretch>
          </p:blipFill>
          <p:spPr bwMode="auto">
            <a:xfrm>
              <a:off x="8992644" y="1984277"/>
              <a:ext cx="1020507" cy="201936"/>
            </a:xfrm>
            <a:prstGeom prst="rect">
              <a:avLst/>
            </a:prstGeom>
            <a:noFill/>
            <a:ln w="9525">
              <a:noFill/>
              <a:miter lim="800000"/>
              <a:headEnd/>
              <a:tailEnd/>
            </a:ln>
          </p:spPr>
        </p:pic>
        <p:pic>
          <p:nvPicPr>
            <p:cNvPr id="11" name="Picture 24">
              <a:extLst>
                <a:ext uri="{FF2B5EF4-FFF2-40B4-BE49-F238E27FC236}">
                  <a16:creationId xmlns:a16="http://schemas.microsoft.com/office/drawing/2014/main" id="{B21AB6D7-41A4-897D-7362-576C5739E28F}"/>
                </a:ext>
              </a:extLst>
            </p:cNvPr>
            <p:cNvPicPr>
              <a:picLocks noChangeAspect="1" noChangeArrowheads="1"/>
            </p:cNvPicPr>
            <p:nvPr/>
          </p:nvPicPr>
          <p:blipFill>
            <a:blip r:embed="rId6" cstate="print"/>
            <a:srcRect r="42151"/>
            <a:stretch>
              <a:fillRect/>
            </a:stretch>
          </p:blipFill>
          <p:spPr bwMode="auto">
            <a:xfrm>
              <a:off x="9310594" y="1704415"/>
              <a:ext cx="833199" cy="192754"/>
            </a:xfrm>
            <a:prstGeom prst="rect">
              <a:avLst/>
            </a:prstGeom>
            <a:noFill/>
            <a:ln w="9525">
              <a:noFill/>
              <a:miter lim="800000"/>
              <a:headEnd/>
              <a:tailEnd/>
            </a:ln>
          </p:spPr>
        </p:pic>
        <p:pic>
          <p:nvPicPr>
            <p:cNvPr id="12" name="Picture 26">
              <a:extLst>
                <a:ext uri="{FF2B5EF4-FFF2-40B4-BE49-F238E27FC236}">
                  <a16:creationId xmlns:a16="http://schemas.microsoft.com/office/drawing/2014/main" id="{A328F530-3A99-7C96-B0F8-FDC5C4C358E8}"/>
                </a:ext>
              </a:extLst>
            </p:cNvPr>
            <p:cNvPicPr>
              <a:picLocks noChangeAspect="1" noChangeArrowheads="1"/>
            </p:cNvPicPr>
            <p:nvPr/>
          </p:nvPicPr>
          <p:blipFill>
            <a:blip r:embed="rId7" cstate="print"/>
            <a:srcRect/>
            <a:stretch>
              <a:fillRect/>
            </a:stretch>
          </p:blipFill>
          <p:spPr bwMode="auto">
            <a:xfrm>
              <a:off x="7220433" y="1689649"/>
              <a:ext cx="311719" cy="263013"/>
            </a:xfrm>
            <a:prstGeom prst="rect">
              <a:avLst/>
            </a:prstGeom>
            <a:noFill/>
            <a:ln w="9525">
              <a:noFill/>
              <a:miter lim="800000"/>
              <a:headEnd/>
              <a:tailEnd/>
            </a:ln>
          </p:spPr>
        </p:pic>
        <p:pic>
          <p:nvPicPr>
            <p:cNvPr id="13" name="Picture 19">
              <a:extLst>
                <a:ext uri="{FF2B5EF4-FFF2-40B4-BE49-F238E27FC236}">
                  <a16:creationId xmlns:a16="http://schemas.microsoft.com/office/drawing/2014/main" id="{41887395-6837-1F12-3FD6-7181C98B9A23}"/>
                </a:ext>
              </a:extLst>
            </p:cNvPr>
            <p:cNvPicPr>
              <a:picLocks noChangeAspect="1" noChangeArrowheads="1"/>
            </p:cNvPicPr>
            <p:nvPr/>
          </p:nvPicPr>
          <p:blipFill>
            <a:blip r:embed="rId8" cstate="print"/>
            <a:srcRect t="30095" b="35275"/>
            <a:stretch>
              <a:fillRect/>
            </a:stretch>
          </p:blipFill>
          <p:spPr bwMode="auto">
            <a:xfrm>
              <a:off x="3561342" y="1664585"/>
              <a:ext cx="870853" cy="301576"/>
            </a:xfrm>
            <a:prstGeom prst="rect">
              <a:avLst/>
            </a:prstGeom>
            <a:noFill/>
            <a:ln w="9525">
              <a:noFill/>
              <a:miter lim="800000"/>
              <a:headEnd/>
              <a:tailEnd/>
            </a:ln>
          </p:spPr>
        </p:pic>
        <p:pic>
          <p:nvPicPr>
            <p:cNvPr id="14" name="Picture 17">
              <a:extLst>
                <a:ext uri="{FF2B5EF4-FFF2-40B4-BE49-F238E27FC236}">
                  <a16:creationId xmlns:a16="http://schemas.microsoft.com/office/drawing/2014/main" id="{E867CCE7-22A1-1997-207D-6C6C52F42FBC}"/>
                </a:ext>
              </a:extLst>
            </p:cNvPr>
            <p:cNvPicPr>
              <a:picLocks noChangeAspect="1" noChangeArrowheads="1"/>
            </p:cNvPicPr>
            <p:nvPr/>
          </p:nvPicPr>
          <p:blipFill>
            <a:blip r:embed="rId9" cstate="print"/>
            <a:srcRect/>
            <a:stretch>
              <a:fillRect/>
            </a:stretch>
          </p:blipFill>
          <p:spPr bwMode="auto">
            <a:xfrm>
              <a:off x="5139990" y="1621927"/>
              <a:ext cx="525397" cy="255831"/>
            </a:xfrm>
            <a:prstGeom prst="rect">
              <a:avLst/>
            </a:prstGeom>
            <a:noFill/>
            <a:ln w="9525">
              <a:noFill/>
              <a:miter lim="800000"/>
              <a:headEnd/>
              <a:tailEnd/>
            </a:ln>
          </p:spPr>
        </p:pic>
        <p:pic>
          <p:nvPicPr>
            <p:cNvPr id="15" name="Picture 3____">
              <a:extLst>
                <a:ext uri="{FF2B5EF4-FFF2-40B4-BE49-F238E27FC236}">
                  <a16:creationId xmlns:a16="http://schemas.microsoft.com/office/drawing/2014/main" id="{6B25A6F9-607E-ABF3-E102-518E00D50915}"/>
                </a:ext>
              </a:extLst>
            </p:cNvPr>
            <p:cNvPicPr>
              <a:picLocks noChangeAspect="1" noChangeArrowheads="1"/>
            </p:cNvPicPr>
            <p:nvPr/>
          </p:nvPicPr>
          <p:blipFill>
            <a:blip r:embed="rId2" cstate="print"/>
            <a:srcRect/>
            <a:stretch>
              <a:fillRect/>
            </a:stretch>
          </p:blipFill>
          <p:spPr bwMode="auto">
            <a:xfrm>
              <a:off x="1459583" y="1676601"/>
              <a:ext cx="619180" cy="467985"/>
            </a:xfrm>
            <a:prstGeom prst="rect">
              <a:avLst/>
            </a:prstGeom>
            <a:noFill/>
            <a:ln w="9525">
              <a:noFill/>
              <a:miter lim="800000"/>
              <a:headEnd/>
              <a:tailEnd/>
            </a:ln>
          </p:spPr>
        </p:pic>
        <p:pic>
          <p:nvPicPr>
            <p:cNvPr id="16" name="Picture 5_">
              <a:extLst>
                <a:ext uri="{FF2B5EF4-FFF2-40B4-BE49-F238E27FC236}">
                  <a16:creationId xmlns:a16="http://schemas.microsoft.com/office/drawing/2014/main" id="{2FCF624F-59AA-4082-0728-2F7177E6C719}"/>
                </a:ext>
              </a:extLst>
            </p:cNvPr>
            <p:cNvPicPr>
              <a:picLocks noChangeAspect="1" noChangeArrowheads="1"/>
            </p:cNvPicPr>
            <p:nvPr/>
          </p:nvPicPr>
          <p:blipFill>
            <a:blip r:embed="rId10" cstate="print"/>
            <a:srcRect/>
            <a:stretch>
              <a:fillRect/>
            </a:stretch>
          </p:blipFill>
          <p:spPr bwMode="auto">
            <a:xfrm>
              <a:off x="515267" y="2068779"/>
              <a:ext cx="906311" cy="343241"/>
            </a:xfrm>
            <a:prstGeom prst="rect">
              <a:avLst/>
            </a:prstGeom>
            <a:noFill/>
            <a:ln w="9525">
              <a:noFill/>
              <a:miter lim="800000"/>
              <a:headEnd/>
              <a:tailEnd/>
            </a:ln>
          </p:spPr>
        </p:pic>
        <p:pic>
          <p:nvPicPr>
            <p:cNvPr id="17" name="Picture 23">
              <a:extLst>
                <a:ext uri="{FF2B5EF4-FFF2-40B4-BE49-F238E27FC236}">
                  <a16:creationId xmlns:a16="http://schemas.microsoft.com/office/drawing/2014/main" id="{F57C2597-719D-DB9C-82C1-A29104F16C78}"/>
                </a:ext>
              </a:extLst>
            </p:cNvPr>
            <p:cNvPicPr>
              <a:picLocks noChangeAspect="1" noChangeArrowheads="1"/>
            </p:cNvPicPr>
            <p:nvPr/>
          </p:nvPicPr>
          <p:blipFill>
            <a:blip r:embed="rId11" cstate="print">
              <a:clrChange>
                <a:clrFrom>
                  <a:srgbClr val="000000"/>
                </a:clrFrom>
                <a:clrTo>
                  <a:srgbClr val="000000">
                    <a:alpha val="0"/>
                  </a:srgbClr>
                </a:clrTo>
              </a:clrChange>
            </a:blip>
            <a:srcRect/>
            <a:stretch>
              <a:fillRect/>
            </a:stretch>
          </p:blipFill>
          <p:spPr bwMode="auto">
            <a:xfrm>
              <a:off x="1687019" y="2188774"/>
              <a:ext cx="1536913" cy="253776"/>
            </a:xfrm>
            <a:prstGeom prst="rect">
              <a:avLst/>
            </a:prstGeom>
            <a:noFill/>
            <a:ln w="9525">
              <a:noFill/>
              <a:miter lim="800000"/>
              <a:headEnd/>
              <a:tailEnd/>
            </a:ln>
          </p:spPr>
        </p:pic>
        <p:pic>
          <p:nvPicPr>
            <p:cNvPr id="18" name="Picture 90">
              <a:extLst>
                <a:ext uri="{FF2B5EF4-FFF2-40B4-BE49-F238E27FC236}">
                  <a16:creationId xmlns:a16="http://schemas.microsoft.com/office/drawing/2014/main" id="{6EB7DD75-47B5-1B8E-93A7-DC89B9AC4FD3}"/>
                </a:ext>
              </a:extLst>
            </p:cNvPr>
            <p:cNvPicPr>
              <a:picLocks noChangeAspect="1" noChangeArrowheads="1"/>
            </p:cNvPicPr>
            <p:nvPr/>
          </p:nvPicPr>
          <p:blipFill>
            <a:blip r:embed="rId12" cstate="print"/>
            <a:srcRect/>
            <a:stretch>
              <a:fillRect/>
            </a:stretch>
          </p:blipFill>
          <p:spPr bwMode="auto">
            <a:xfrm>
              <a:off x="3023017" y="2451936"/>
              <a:ext cx="2028474" cy="178579"/>
            </a:xfrm>
            <a:prstGeom prst="rect">
              <a:avLst/>
            </a:prstGeom>
            <a:noFill/>
            <a:ln w="9525">
              <a:noFill/>
              <a:miter lim="800000"/>
              <a:headEnd/>
              <a:tailEnd/>
            </a:ln>
          </p:spPr>
        </p:pic>
        <p:pic>
          <p:nvPicPr>
            <p:cNvPr id="19" name="Picture 10">
              <a:extLst>
                <a:ext uri="{FF2B5EF4-FFF2-40B4-BE49-F238E27FC236}">
                  <a16:creationId xmlns:a16="http://schemas.microsoft.com/office/drawing/2014/main" id="{532EC39E-0CFD-710B-8C7D-D9570C1D6FDE}"/>
                </a:ext>
              </a:extLst>
            </p:cNvPr>
            <p:cNvPicPr>
              <a:picLocks noChangeAspect="1" noChangeArrowheads="1"/>
            </p:cNvPicPr>
            <p:nvPr/>
          </p:nvPicPr>
          <p:blipFill>
            <a:blip r:embed="rId13" cstate="print"/>
            <a:srcRect l="7000" t="9900" b="30699"/>
            <a:stretch>
              <a:fillRect/>
            </a:stretch>
          </p:blipFill>
          <p:spPr bwMode="auto">
            <a:xfrm>
              <a:off x="6827567" y="2317211"/>
              <a:ext cx="646881" cy="401699"/>
            </a:xfrm>
            <a:prstGeom prst="rect">
              <a:avLst/>
            </a:prstGeom>
            <a:noFill/>
            <a:ln w="9525">
              <a:noFill/>
              <a:miter lim="800000"/>
              <a:headEnd/>
              <a:tailEnd/>
            </a:ln>
          </p:spPr>
        </p:pic>
        <p:pic>
          <p:nvPicPr>
            <p:cNvPr id="20" name="Picture 12">
              <a:extLst>
                <a:ext uri="{FF2B5EF4-FFF2-40B4-BE49-F238E27FC236}">
                  <a16:creationId xmlns:a16="http://schemas.microsoft.com/office/drawing/2014/main" id="{F4F1A8A3-50DC-1A63-47CB-E8578C09B491}"/>
                </a:ext>
              </a:extLst>
            </p:cNvPr>
            <p:cNvPicPr>
              <a:picLocks noChangeAspect="1" noChangeArrowheads="1"/>
            </p:cNvPicPr>
            <p:nvPr/>
          </p:nvPicPr>
          <p:blipFill>
            <a:blip r:embed="rId14" cstate="print"/>
            <a:srcRect t="22805" r="42967" b="44561"/>
            <a:stretch>
              <a:fillRect/>
            </a:stretch>
          </p:blipFill>
          <p:spPr bwMode="auto">
            <a:xfrm>
              <a:off x="8958963" y="2207437"/>
              <a:ext cx="1272038" cy="235283"/>
            </a:xfrm>
            <a:prstGeom prst="rect">
              <a:avLst/>
            </a:prstGeom>
            <a:noFill/>
            <a:ln w="9525">
              <a:noFill/>
              <a:miter lim="800000"/>
              <a:headEnd/>
              <a:tailEnd/>
            </a:ln>
          </p:spPr>
        </p:pic>
        <p:pic>
          <p:nvPicPr>
            <p:cNvPr id="21" name="Picture 15">
              <a:extLst>
                <a:ext uri="{FF2B5EF4-FFF2-40B4-BE49-F238E27FC236}">
                  <a16:creationId xmlns:a16="http://schemas.microsoft.com/office/drawing/2014/main" id="{85AD6E66-27D0-8E48-B60B-640CE09DB369}"/>
                </a:ext>
              </a:extLst>
            </p:cNvPr>
            <p:cNvPicPr>
              <a:picLocks noChangeAspect="1" noChangeArrowheads="1"/>
            </p:cNvPicPr>
            <p:nvPr/>
          </p:nvPicPr>
          <p:blipFill>
            <a:blip r:embed="rId15" cstate="print"/>
            <a:srcRect/>
            <a:stretch>
              <a:fillRect/>
            </a:stretch>
          </p:blipFill>
          <p:spPr bwMode="auto">
            <a:xfrm>
              <a:off x="1626859" y="2655562"/>
              <a:ext cx="1238025" cy="242750"/>
            </a:xfrm>
            <a:prstGeom prst="rect">
              <a:avLst/>
            </a:prstGeom>
            <a:noFill/>
            <a:ln w="9525">
              <a:noFill/>
              <a:miter lim="800000"/>
              <a:headEnd/>
              <a:tailEnd/>
            </a:ln>
          </p:spPr>
        </p:pic>
        <p:pic>
          <p:nvPicPr>
            <p:cNvPr id="22" name="Picture 1">
              <a:extLst>
                <a:ext uri="{FF2B5EF4-FFF2-40B4-BE49-F238E27FC236}">
                  <a16:creationId xmlns:a16="http://schemas.microsoft.com/office/drawing/2014/main" id="{13123A21-0159-48DE-1962-FA3F0707BF22}"/>
                </a:ext>
              </a:extLst>
            </p:cNvPr>
            <p:cNvPicPr>
              <a:picLocks noChangeAspect="1" noChangeArrowheads="1"/>
            </p:cNvPicPr>
            <p:nvPr/>
          </p:nvPicPr>
          <p:blipFill>
            <a:blip r:embed="rId16" cstate="print"/>
            <a:srcRect/>
            <a:stretch>
              <a:fillRect/>
            </a:stretch>
          </p:blipFill>
          <p:spPr bwMode="auto">
            <a:xfrm>
              <a:off x="4724806" y="3109128"/>
              <a:ext cx="1207169" cy="429474"/>
            </a:xfrm>
            <a:prstGeom prst="rect">
              <a:avLst/>
            </a:prstGeom>
            <a:noFill/>
            <a:ln w="9525">
              <a:noFill/>
              <a:miter lim="800000"/>
              <a:headEnd/>
              <a:tailEnd/>
            </a:ln>
          </p:spPr>
        </p:pic>
        <p:pic>
          <p:nvPicPr>
            <p:cNvPr id="23" name="Picture 17__">
              <a:extLst>
                <a:ext uri="{FF2B5EF4-FFF2-40B4-BE49-F238E27FC236}">
                  <a16:creationId xmlns:a16="http://schemas.microsoft.com/office/drawing/2014/main" id="{7C953F23-DB7E-237C-650C-F8F40B5ACEEA}"/>
                </a:ext>
              </a:extLst>
            </p:cNvPr>
            <p:cNvPicPr>
              <a:picLocks noChangeAspect="1" noChangeArrowheads="1"/>
            </p:cNvPicPr>
            <p:nvPr/>
          </p:nvPicPr>
          <p:blipFill>
            <a:blip r:embed="rId17" cstate="print"/>
            <a:srcRect/>
            <a:stretch>
              <a:fillRect/>
            </a:stretch>
          </p:blipFill>
          <p:spPr bwMode="auto">
            <a:xfrm>
              <a:off x="5974559" y="2991267"/>
              <a:ext cx="576768" cy="215991"/>
            </a:xfrm>
            <a:prstGeom prst="rect">
              <a:avLst/>
            </a:prstGeom>
            <a:noFill/>
            <a:ln w="9525">
              <a:noFill/>
              <a:miter lim="800000"/>
              <a:headEnd/>
              <a:tailEnd/>
            </a:ln>
          </p:spPr>
        </p:pic>
        <p:pic>
          <p:nvPicPr>
            <p:cNvPr id="24" name="Picture 3">
              <a:extLst>
                <a:ext uri="{FF2B5EF4-FFF2-40B4-BE49-F238E27FC236}">
                  <a16:creationId xmlns:a16="http://schemas.microsoft.com/office/drawing/2014/main" id="{92BB56ED-D9C2-EAA5-6F8E-C5FF158AEF51}"/>
                </a:ext>
              </a:extLst>
            </p:cNvPr>
            <p:cNvPicPr>
              <a:picLocks noChangeAspect="1" noChangeArrowheads="1"/>
            </p:cNvPicPr>
            <p:nvPr/>
          </p:nvPicPr>
          <p:blipFill>
            <a:blip r:embed="rId18" cstate="print"/>
            <a:srcRect/>
            <a:stretch>
              <a:fillRect/>
            </a:stretch>
          </p:blipFill>
          <p:spPr bwMode="auto">
            <a:xfrm>
              <a:off x="2484819" y="3351087"/>
              <a:ext cx="1004249" cy="172954"/>
            </a:xfrm>
            <a:prstGeom prst="rect">
              <a:avLst/>
            </a:prstGeom>
            <a:noFill/>
            <a:ln w="9525">
              <a:noFill/>
              <a:miter lim="800000"/>
              <a:headEnd/>
              <a:tailEnd/>
            </a:ln>
          </p:spPr>
        </p:pic>
        <p:pic>
          <p:nvPicPr>
            <p:cNvPr id="25" name="Picture 2__">
              <a:extLst>
                <a:ext uri="{FF2B5EF4-FFF2-40B4-BE49-F238E27FC236}">
                  <a16:creationId xmlns:a16="http://schemas.microsoft.com/office/drawing/2014/main" id="{1E62923D-7954-E3BB-13D3-E782EE6339C0}"/>
                </a:ext>
              </a:extLst>
            </p:cNvPr>
            <p:cNvPicPr>
              <a:picLocks noChangeAspect="1" noChangeArrowheads="1"/>
            </p:cNvPicPr>
            <p:nvPr/>
          </p:nvPicPr>
          <p:blipFill>
            <a:blip r:embed="rId19" cstate="print"/>
            <a:srcRect/>
            <a:stretch>
              <a:fillRect/>
            </a:stretch>
          </p:blipFill>
          <p:spPr bwMode="auto">
            <a:xfrm>
              <a:off x="621619" y="1723139"/>
              <a:ext cx="834790" cy="151474"/>
            </a:xfrm>
            <a:prstGeom prst="rect">
              <a:avLst/>
            </a:prstGeom>
            <a:noFill/>
            <a:ln w="9525">
              <a:noFill/>
              <a:miter lim="800000"/>
              <a:headEnd/>
              <a:tailEnd/>
            </a:ln>
          </p:spPr>
        </p:pic>
        <p:pic>
          <p:nvPicPr>
            <p:cNvPr id="26" name="Picture 3__">
              <a:extLst>
                <a:ext uri="{FF2B5EF4-FFF2-40B4-BE49-F238E27FC236}">
                  <a16:creationId xmlns:a16="http://schemas.microsoft.com/office/drawing/2014/main" id="{FCE900DE-4DFA-043F-F64A-9C8A089AD961}"/>
                </a:ext>
              </a:extLst>
            </p:cNvPr>
            <p:cNvPicPr>
              <a:picLocks noChangeAspect="1" noChangeArrowheads="1"/>
            </p:cNvPicPr>
            <p:nvPr/>
          </p:nvPicPr>
          <p:blipFill>
            <a:blip r:embed="rId20" cstate="print"/>
            <a:srcRect/>
            <a:stretch>
              <a:fillRect/>
            </a:stretch>
          </p:blipFill>
          <p:spPr bwMode="auto">
            <a:xfrm>
              <a:off x="1998111" y="1735606"/>
              <a:ext cx="740534" cy="209365"/>
            </a:xfrm>
            <a:prstGeom prst="rect">
              <a:avLst/>
            </a:prstGeom>
            <a:noFill/>
            <a:ln w="9525">
              <a:noFill/>
              <a:miter lim="800000"/>
              <a:headEnd/>
              <a:tailEnd/>
            </a:ln>
          </p:spPr>
        </p:pic>
        <p:pic>
          <p:nvPicPr>
            <p:cNvPr id="27" name="Picture 9_">
              <a:extLst>
                <a:ext uri="{FF2B5EF4-FFF2-40B4-BE49-F238E27FC236}">
                  <a16:creationId xmlns:a16="http://schemas.microsoft.com/office/drawing/2014/main" id="{275CDFB0-2632-ADE8-AE5A-194817C9B6BF}"/>
                </a:ext>
              </a:extLst>
            </p:cNvPr>
            <p:cNvPicPr>
              <a:picLocks noChangeAspect="1" noChangeArrowheads="1"/>
            </p:cNvPicPr>
            <p:nvPr/>
          </p:nvPicPr>
          <p:blipFill>
            <a:blip r:embed="rId21" cstate="print"/>
            <a:srcRect/>
            <a:stretch>
              <a:fillRect/>
            </a:stretch>
          </p:blipFill>
          <p:spPr bwMode="auto">
            <a:xfrm>
              <a:off x="4524284" y="2689440"/>
              <a:ext cx="617766" cy="308883"/>
            </a:xfrm>
            <a:prstGeom prst="rect">
              <a:avLst/>
            </a:prstGeom>
            <a:noFill/>
            <a:ln w="9525">
              <a:noFill/>
              <a:miter lim="800000"/>
              <a:headEnd/>
              <a:tailEnd/>
            </a:ln>
          </p:spPr>
        </p:pic>
        <p:pic>
          <p:nvPicPr>
            <p:cNvPr id="28" name="Picture 70">
              <a:extLst>
                <a:ext uri="{FF2B5EF4-FFF2-40B4-BE49-F238E27FC236}">
                  <a16:creationId xmlns:a16="http://schemas.microsoft.com/office/drawing/2014/main" id="{B5448C04-3F01-F04E-76D7-D550B28075AD}"/>
                </a:ext>
              </a:extLst>
            </p:cNvPr>
            <p:cNvPicPr>
              <a:picLocks noChangeAspect="1" noChangeArrowheads="1"/>
            </p:cNvPicPr>
            <p:nvPr/>
          </p:nvPicPr>
          <p:blipFill>
            <a:blip r:embed="rId22" cstate="print"/>
            <a:srcRect/>
            <a:stretch>
              <a:fillRect/>
            </a:stretch>
          </p:blipFill>
          <p:spPr bwMode="auto">
            <a:xfrm>
              <a:off x="3092162" y="2729379"/>
              <a:ext cx="1011312" cy="216987"/>
            </a:xfrm>
            <a:prstGeom prst="rect">
              <a:avLst/>
            </a:prstGeom>
            <a:noFill/>
            <a:ln w="9525">
              <a:noFill/>
              <a:miter lim="800000"/>
              <a:headEnd/>
              <a:tailEnd/>
            </a:ln>
          </p:spPr>
        </p:pic>
        <p:pic>
          <p:nvPicPr>
            <p:cNvPr id="29" name="Picture 3___">
              <a:extLst>
                <a:ext uri="{FF2B5EF4-FFF2-40B4-BE49-F238E27FC236}">
                  <a16:creationId xmlns:a16="http://schemas.microsoft.com/office/drawing/2014/main" id="{D31863B8-50D3-F69F-F6A7-233F908BD480}"/>
                </a:ext>
              </a:extLst>
            </p:cNvPr>
            <p:cNvPicPr>
              <a:picLocks noChangeAspect="1" noChangeArrowheads="1"/>
            </p:cNvPicPr>
            <p:nvPr/>
          </p:nvPicPr>
          <p:blipFill>
            <a:blip r:embed="rId23" cstate="print"/>
            <a:srcRect/>
            <a:stretch>
              <a:fillRect/>
            </a:stretch>
          </p:blipFill>
          <p:spPr bwMode="auto">
            <a:xfrm>
              <a:off x="5540091" y="2156860"/>
              <a:ext cx="559280" cy="252161"/>
            </a:xfrm>
            <a:prstGeom prst="rect">
              <a:avLst/>
            </a:prstGeom>
            <a:noFill/>
            <a:ln w="9525">
              <a:noFill/>
              <a:miter lim="800000"/>
              <a:headEnd/>
              <a:tailEnd/>
            </a:ln>
          </p:spPr>
        </p:pic>
        <p:pic>
          <p:nvPicPr>
            <p:cNvPr id="30" name="Picture 4">
              <a:extLst>
                <a:ext uri="{FF2B5EF4-FFF2-40B4-BE49-F238E27FC236}">
                  <a16:creationId xmlns:a16="http://schemas.microsoft.com/office/drawing/2014/main" id="{2BE488A8-8016-1240-97FB-3330E53112A3}"/>
                </a:ext>
              </a:extLst>
            </p:cNvPr>
            <p:cNvPicPr>
              <a:picLocks noChangeAspect="1" noChangeArrowheads="1"/>
            </p:cNvPicPr>
            <p:nvPr/>
          </p:nvPicPr>
          <p:blipFill>
            <a:blip r:embed="rId24" cstate="print"/>
            <a:srcRect/>
            <a:stretch>
              <a:fillRect/>
            </a:stretch>
          </p:blipFill>
          <p:spPr bwMode="auto">
            <a:xfrm>
              <a:off x="7506165" y="2457296"/>
              <a:ext cx="478514" cy="468648"/>
            </a:xfrm>
            <a:prstGeom prst="rect">
              <a:avLst/>
            </a:prstGeom>
            <a:noFill/>
            <a:ln w="9525">
              <a:noFill/>
              <a:miter lim="800000"/>
              <a:headEnd/>
              <a:tailEnd/>
            </a:ln>
          </p:spPr>
        </p:pic>
        <p:pic>
          <p:nvPicPr>
            <p:cNvPr id="31" name="Picture 2____">
              <a:extLst>
                <a:ext uri="{FF2B5EF4-FFF2-40B4-BE49-F238E27FC236}">
                  <a16:creationId xmlns:a16="http://schemas.microsoft.com/office/drawing/2014/main" id="{15016D49-3935-04C0-89B8-DCCCA72BD868}"/>
                </a:ext>
              </a:extLst>
            </p:cNvPr>
            <p:cNvPicPr>
              <a:picLocks noChangeAspect="1" noChangeArrowheads="1"/>
            </p:cNvPicPr>
            <p:nvPr/>
          </p:nvPicPr>
          <p:blipFill>
            <a:blip r:embed="rId25" cstate="print"/>
            <a:srcRect/>
            <a:stretch>
              <a:fillRect/>
            </a:stretch>
          </p:blipFill>
          <p:spPr bwMode="auto">
            <a:xfrm>
              <a:off x="5374434" y="2589619"/>
              <a:ext cx="1138150" cy="175100"/>
            </a:xfrm>
            <a:prstGeom prst="rect">
              <a:avLst/>
            </a:prstGeom>
            <a:noFill/>
            <a:ln w="9525">
              <a:noFill/>
              <a:miter lim="800000"/>
              <a:headEnd/>
              <a:tailEnd/>
            </a:ln>
          </p:spPr>
        </p:pic>
        <p:pic>
          <p:nvPicPr>
            <p:cNvPr id="32" name="Picture 17___">
              <a:extLst>
                <a:ext uri="{FF2B5EF4-FFF2-40B4-BE49-F238E27FC236}">
                  <a16:creationId xmlns:a16="http://schemas.microsoft.com/office/drawing/2014/main" id="{27540F86-DF4F-1C9C-B114-6500174D49E3}"/>
                </a:ext>
              </a:extLst>
            </p:cNvPr>
            <p:cNvPicPr>
              <a:picLocks noChangeAspect="1" noChangeArrowheads="1"/>
            </p:cNvPicPr>
            <p:nvPr/>
          </p:nvPicPr>
          <p:blipFill>
            <a:blip r:embed="rId17" cstate="print"/>
            <a:srcRect/>
            <a:stretch>
              <a:fillRect/>
            </a:stretch>
          </p:blipFill>
          <p:spPr bwMode="auto">
            <a:xfrm>
              <a:off x="9431300" y="2448496"/>
              <a:ext cx="523257" cy="195952"/>
            </a:xfrm>
            <a:prstGeom prst="rect">
              <a:avLst/>
            </a:prstGeom>
            <a:noFill/>
            <a:ln w="9525">
              <a:noFill/>
              <a:miter lim="800000"/>
              <a:headEnd/>
              <a:tailEnd/>
            </a:ln>
          </p:spPr>
        </p:pic>
        <p:sp>
          <p:nvSpPr>
            <p:cNvPr id="33" name="Textfeld 61">
              <a:extLst>
                <a:ext uri="{FF2B5EF4-FFF2-40B4-BE49-F238E27FC236}">
                  <a16:creationId xmlns:a16="http://schemas.microsoft.com/office/drawing/2014/main" id="{4F8411F9-C5C4-4F19-A338-2B06014EFF65}"/>
                </a:ext>
              </a:extLst>
            </p:cNvPr>
            <p:cNvSpPr txBox="1">
              <a:spLocks/>
            </p:cNvSpPr>
            <p:nvPr/>
          </p:nvSpPr>
          <p:spPr>
            <a:xfrm>
              <a:off x="9151719" y="2520906"/>
              <a:ext cx="684802" cy="255584"/>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ASCMO</a:t>
              </a:r>
            </a:p>
          </p:txBody>
        </p:sp>
        <p:pic>
          <p:nvPicPr>
            <p:cNvPr id="34" name="Picture 12_" descr="AST">
              <a:extLst>
                <a:ext uri="{FF2B5EF4-FFF2-40B4-BE49-F238E27FC236}">
                  <a16:creationId xmlns:a16="http://schemas.microsoft.com/office/drawing/2014/main" id="{6808FC28-A91F-8F73-AADA-6F292CFCA72B}"/>
                </a:ext>
              </a:extLst>
            </p:cNvPr>
            <p:cNvPicPr>
              <a:picLocks noChangeAspect="1" noChangeArrowheads="1"/>
            </p:cNvPicPr>
            <p:nvPr/>
          </p:nvPicPr>
          <p:blipFill>
            <a:blip r:embed="rId26" cstate="print"/>
            <a:srcRect/>
            <a:stretch>
              <a:fillRect/>
            </a:stretch>
          </p:blipFill>
          <p:spPr bwMode="auto">
            <a:xfrm>
              <a:off x="4685474" y="1981453"/>
              <a:ext cx="316394" cy="308677"/>
            </a:xfrm>
            <a:prstGeom prst="rect">
              <a:avLst/>
            </a:prstGeom>
            <a:noFill/>
          </p:spPr>
        </p:pic>
        <p:sp>
          <p:nvSpPr>
            <p:cNvPr id="35" name="Textfeld 63">
              <a:extLst>
                <a:ext uri="{FF2B5EF4-FFF2-40B4-BE49-F238E27FC236}">
                  <a16:creationId xmlns:a16="http://schemas.microsoft.com/office/drawing/2014/main" id="{72988935-8466-3CAF-F3EC-257C9B17B4EC}"/>
                </a:ext>
              </a:extLst>
            </p:cNvPr>
            <p:cNvSpPr txBox="1">
              <a:spLocks/>
            </p:cNvSpPr>
            <p:nvPr/>
          </p:nvSpPr>
          <p:spPr>
            <a:xfrm>
              <a:off x="4551761" y="2209791"/>
              <a:ext cx="575799"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Cruise</a:t>
              </a:r>
            </a:p>
          </p:txBody>
        </p:sp>
        <p:pic>
          <p:nvPicPr>
            <p:cNvPr id="36" name="Picture 4_" descr="http://www.fluidon.com/typo3temp/pics/e4c0e035fc.png">
              <a:extLst>
                <a:ext uri="{FF2B5EF4-FFF2-40B4-BE49-F238E27FC236}">
                  <a16:creationId xmlns:a16="http://schemas.microsoft.com/office/drawing/2014/main" id="{C04FF2E8-DD86-05B5-F76A-5F43F8B878EF}"/>
                </a:ext>
              </a:extLst>
            </p:cNvPr>
            <p:cNvPicPr>
              <a:picLocks noChangeAspect="1" noChangeArrowheads="1"/>
            </p:cNvPicPr>
            <p:nvPr/>
          </p:nvPicPr>
          <p:blipFill>
            <a:blip r:embed="rId27" cstate="print"/>
            <a:srcRect/>
            <a:stretch>
              <a:fillRect/>
            </a:stretch>
          </p:blipFill>
          <p:spPr bwMode="auto">
            <a:xfrm>
              <a:off x="6546521" y="2529989"/>
              <a:ext cx="1100112" cy="645399"/>
            </a:xfrm>
            <a:prstGeom prst="rect">
              <a:avLst/>
            </a:prstGeom>
            <a:noFill/>
          </p:spPr>
        </p:pic>
        <p:pic>
          <p:nvPicPr>
            <p:cNvPr id="37" name="Picture 6_" descr="http://img.ibxk.com.br/66527/99921-t100x100.jpg">
              <a:extLst>
                <a:ext uri="{FF2B5EF4-FFF2-40B4-BE49-F238E27FC236}">
                  <a16:creationId xmlns:a16="http://schemas.microsoft.com/office/drawing/2014/main" id="{6509C859-8D88-8C6B-AF4D-132BD13D81AA}"/>
                </a:ext>
              </a:extLst>
            </p:cNvPr>
            <p:cNvPicPr>
              <a:picLocks noChangeAspect="1" noChangeArrowheads="1"/>
            </p:cNvPicPr>
            <p:nvPr/>
          </p:nvPicPr>
          <p:blipFill>
            <a:blip r:embed="rId28" cstate="print"/>
            <a:srcRect/>
            <a:stretch>
              <a:fillRect/>
            </a:stretch>
          </p:blipFill>
          <p:spPr bwMode="auto">
            <a:xfrm>
              <a:off x="8071339" y="2329701"/>
              <a:ext cx="632694" cy="411251"/>
            </a:xfrm>
            <a:prstGeom prst="rect">
              <a:avLst/>
            </a:prstGeom>
            <a:noFill/>
          </p:spPr>
        </p:pic>
        <p:pic>
          <p:nvPicPr>
            <p:cNvPr id="38" name="Picture 20" descr="File:The C Programming Language logo.svg">
              <a:extLst>
                <a:ext uri="{FF2B5EF4-FFF2-40B4-BE49-F238E27FC236}">
                  <a16:creationId xmlns:a16="http://schemas.microsoft.com/office/drawing/2014/main" id="{75879E73-5402-FE25-88DF-067B2EC756EA}"/>
                </a:ext>
              </a:extLst>
            </p:cNvPr>
            <p:cNvPicPr>
              <a:picLocks noChangeAspect="1" noChangeArrowheads="1"/>
            </p:cNvPicPr>
            <p:nvPr/>
          </p:nvPicPr>
          <p:blipFill>
            <a:blip r:embed="rId29" cstate="print"/>
            <a:srcRect/>
            <a:stretch>
              <a:fillRect/>
            </a:stretch>
          </p:blipFill>
          <p:spPr bwMode="auto">
            <a:xfrm>
              <a:off x="613484" y="2956985"/>
              <a:ext cx="466864" cy="497731"/>
            </a:xfrm>
            <a:prstGeom prst="rect">
              <a:avLst/>
            </a:prstGeom>
            <a:noFill/>
          </p:spPr>
        </p:pic>
        <p:sp>
          <p:nvSpPr>
            <p:cNvPr id="39" name="Textfeld 55">
              <a:extLst>
                <a:ext uri="{FF2B5EF4-FFF2-40B4-BE49-F238E27FC236}">
                  <a16:creationId xmlns:a16="http://schemas.microsoft.com/office/drawing/2014/main" id="{9D3ED0BA-7965-8766-4940-5914618E5105}"/>
                </a:ext>
              </a:extLst>
            </p:cNvPr>
            <p:cNvSpPr txBox="1">
              <a:spLocks/>
            </p:cNvSpPr>
            <p:nvPr/>
          </p:nvSpPr>
          <p:spPr>
            <a:xfrm>
              <a:off x="511610" y="3387231"/>
              <a:ext cx="739305" cy="240707"/>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 b="0" i="0" u="none" strike="noStrike" kern="1200" cap="none" spc="0" normalizeH="0" baseline="0" noProof="0" dirty="0">
                  <a:ln>
                    <a:noFill/>
                  </a:ln>
                  <a:solidFill>
                    <a:srgbClr val="000000"/>
                  </a:solidFill>
                  <a:effectLst/>
                  <a:uLnTx/>
                  <a:uFillTx/>
                  <a:latin typeface="+mn-lt" pitchFamily="34" charset="0"/>
                  <a:ea typeface="+mn-ea"/>
                  <a:cs typeface="+mn-cs"/>
                </a:rPr>
                <a:t>FMU SDK</a:t>
              </a:r>
            </a:p>
          </p:txBody>
        </p:sp>
        <p:pic>
          <p:nvPicPr>
            <p:cNvPr id="40" name="Picture 6___" descr="SystemC AMS Day">
              <a:extLst>
                <a:ext uri="{FF2B5EF4-FFF2-40B4-BE49-F238E27FC236}">
                  <a16:creationId xmlns:a16="http://schemas.microsoft.com/office/drawing/2014/main" id="{7F3D108A-D528-83DB-95C6-949B2141391F}"/>
                </a:ext>
              </a:extLst>
            </p:cNvPr>
            <p:cNvPicPr>
              <a:picLocks noChangeAspect="1" noChangeArrowheads="1"/>
            </p:cNvPicPr>
            <p:nvPr/>
          </p:nvPicPr>
          <p:blipFill>
            <a:blip r:embed="rId30" cstate="print"/>
            <a:srcRect/>
            <a:stretch>
              <a:fillRect/>
            </a:stretch>
          </p:blipFill>
          <p:spPr bwMode="auto">
            <a:xfrm>
              <a:off x="1293900" y="3054934"/>
              <a:ext cx="694248" cy="270367"/>
            </a:xfrm>
            <a:prstGeom prst="rect">
              <a:avLst/>
            </a:prstGeom>
            <a:noFill/>
          </p:spPr>
        </p:pic>
        <p:pic>
          <p:nvPicPr>
            <p:cNvPr id="41" name="Picture 8__" descr="http://www.padtinc.com/images/Ansys-logo.png">
              <a:extLst>
                <a:ext uri="{FF2B5EF4-FFF2-40B4-BE49-F238E27FC236}">
                  <a16:creationId xmlns:a16="http://schemas.microsoft.com/office/drawing/2014/main" id="{C189A547-0DAC-07C5-BF7C-37BB23E33A59}"/>
                </a:ext>
              </a:extLst>
            </p:cNvPr>
            <p:cNvPicPr>
              <a:picLocks noChangeAspect="1" noChangeArrowheads="1"/>
            </p:cNvPicPr>
            <p:nvPr/>
          </p:nvPicPr>
          <p:blipFill>
            <a:blip r:embed="rId31" cstate="print"/>
            <a:srcRect/>
            <a:stretch>
              <a:fillRect/>
            </a:stretch>
          </p:blipFill>
          <p:spPr bwMode="auto">
            <a:xfrm>
              <a:off x="2792802" y="1748037"/>
              <a:ext cx="533776" cy="199686"/>
            </a:xfrm>
            <a:prstGeom prst="rect">
              <a:avLst/>
            </a:prstGeom>
            <a:noFill/>
          </p:spPr>
        </p:pic>
        <p:sp>
          <p:nvSpPr>
            <p:cNvPr id="42" name="Textfeld 65">
              <a:extLst>
                <a:ext uri="{FF2B5EF4-FFF2-40B4-BE49-F238E27FC236}">
                  <a16:creationId xmlns:a16="http://schemas.microsoft.com/office/drawing/2014/main" id="{424A79EA-9F89-C690-9024-91655A4B660E}"/>
                </a:ext>
              </a:extLst>
            </p:cNvPr>
            <p:cNvSpPr txBox="1">
              <a:spLocks/>
            </p:cNvSpPr>
            <p:nvPr/>
          </p:nvSpPr>
          <p:spPr>
            <a:xfrm>
              <a:off x="2492466" y="1937899"/>
              <a:ext cx="766557"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err="1">
                  <a:ln>
                    <a:noFill/>
                  </a:ln>
                  <a:solidFill>
                    <a:srgbClr val="000000"/>
                  </a:solidFill>
                  <a:effectLst/>
                  <a:uLnTx/>
                  <a:uFillTx/>
                  <a:latin typeface="+mn-lt" pitchFamily="34" charset="0"/>
                  <a:ea typeface="+mn-ea"/>
                  <a:cs typeface="+mn-cs"/>
                </a:rPr>
                <a:t>Simplorer</a:t>
              </a:r>
              <a:endParaRPr kumimoji="0" lang="en-US" sz="500" b="0" i="0" u="none" strike="noStrike" kern="1200" cap="none" spc="0" normalizeH="0" baseline="0" noProof="0" dirty="0">
                <a:ln>
                  <a:noFill/>
                </a:ln>
                <a:solidFill>
                  <a:srgbClr val="000000"/>
                </a:solidFill>
                <a:effectLst/>
                <a:uLnTx/>
                <a:uFillTx/>
                <a:latin typeface="+mn-lt" pitchFamily="34" charset="0"/>
                <a:ea typeface="+mn-ea"/>
                <a:cs typeface="+mn-cs"/>
              </a:endParaRPr>
            </a:p>
          </p:txBody>
        </p:sp>
        <p:pic>
          <p:nvPicPr>
            <p:cNvPr id="43" name="Picture 2_____" descr="http://www.avl-ast.de/avl-advanced-simulation-technologies-konferenz-2014/images/logos/Cruise_Icon_AVLCruise_A.png">
              <a:extLst>
                <a:ext uri="{FF2B5EF4-FFF2-40B4-BE49-F238E27FC236}">
                  <a16:creationId xmlns:a16="http://schemas.microsoft.com/office/drawing/2014/main" id="{55E61316-4083-EC2C-A9F4-DBC746F027E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676208" y="1889790"/>
              <a:ext cx="829836" cy="18188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__" descr="http://exothermia.com/home/templates/rt_versatility_ii_sienna/images/right-menu4-small1.png">
              <a:extLst>
                <a:ext uri="{FF2B5EF4-FFF2-40B4-BE49-F238E27FC236}">
                  <a16:creationId xmlns:a16="http://schemas.microsoft.com/office/drawing/2014/main" id="{A696D2A8-3EF5-FD8C-99A7-5BE2AB361B7A}"/>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109635" y="1624987"/>
              <a:ext cx="1068280" cy="26707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http://www.mathworks.com/cmsimages/58212_wm_exothermia_logo_small.gif">
              <a:extLst>
                <a:ext uri="{FF2B5EF4-FFF2-40B4-BE49-F238E27FC236}">
                  <a16:creationId xmlns:a16="http://schemas.microsoft.com/office/drawing/2014/main" id="{4234D47A-79AE-B445-BD68-A4C776A4980F}"/>
                </a:ext>
              </a:extLst>
            </p:cNvPr>
            <p:cNvPicPr>
              <a:picLocks noChangeAspect="1" noChangeArrowheads="1"/>
            </p:cNvPicPr>
            <p:nvPr/>
          </p:nvPicPr>
          <p:blipFill>
            <a:blip r:embed="rId34" cstate="hqprint">
              <a:extLst>
                <a:ext uri="{28A0092B-C50C-407E-A947-70E740481C1C}">
                  <a14:useLocalDpi xmlns:a14="http://schemas.microsoft.com/office/drawing/2010/main" val="0"/>
                </a:ext>
              </a:extLst>
            </a:blip>
            <a:srcRect/>
            <a:stretch>
              <a:fillRect/>
            </a:stretch>
          </p:blipFill>
          <p:spPr bwMode="auto">
            <a:xfrm>
              <a:off x="6737521" y="1680832"/>
              <a:ext cx="474949" cy="17722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_" descr="http://www.virtualmotion.co.kr/images/common/top_logo.png">
              <a:extLst>
                <a:ext uri="{FF2B5EF4-FFF2-40B4-BE49-F238E27FC236}">
                  <a16:creationId xmlns:a16="http://schemas.microsoft.com/office/drawing/2014/main" id="{80D2C90A-24D3-2AA3-6CD8-4D1FF5BF6BB0}"/>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89432" y="2055205"/>
              <a:ext cx="744447" cy="159881"/>
            </a:xfrm>
            <a:prstGeom prst="rect">
              <a:avLst/>
            </a:prstGeom>
            <a:solidFill>
              <a:srgbClr val="000000"/>
            </a:solidFill>
          </p:spPr>
        </p:pic>
        <p:pic>
          <p:nvPicPr>
            <p:cNvPr id="47" name="Picture 12__" descr="https://media.licdn.com/mpr/mpr/shrinknp_100_100/p/2/000/038/15f/2643b6e.png">
              <a:extLst>
                <a:ext uri="{FF2B5EF4-FFF2-40B4-BE49-F238E27FC236}">
                  <a16:creationId xmlns:a16="http://schemas.microsoft.com/office/drawing/2014/main" id="{5F21C7AA-C960-6D87-37D6-1D01D7276C0B}"/>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8122949" y="3033325"/>
              <a:ext cx="1086831" cy="54341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6" descr="http://d18lhfxtyyykhi.cloudfront.net/cdn/farfuture/Ix1sNJMFpplALEGXkIxXfd2HZkgNvo8L_oDbWteFuAM/mtime:1446230873/sites/default/files/Easy5_1140x270.png">
              <a:extLst>
                <a:ext uri="{FF2B5EF4-FFF2-40B4-BE49-F238E27FC236}">
                  <a16:creationId xmlns:a16="http://schemas.microsoft.com/office/drawing/2014/main" id="{CCFA24DC-57D2-8A1B-6ADF-1A1B4665DE83}"/>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26643" r="68266" b="36786"/>
            <a:stretch/>
          </p:blipFill>
          <p:spPr bwMode="auto">
            <a:xfrm>
              <a:off x="6159318" y="2189643"/>
              <a:ext cx="682329" cy="18555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https://energyplus.net/sites/all/themes/eplus_bootstrap/images/energyplus.jpg">
              <a:extLst>
                <a:ext uri="{FF2B5EF4-FFF2-40B4-BE49-F238E27FC236}">
                  <a16:creationId xmlns:a16="http://schemas.microsoft.com/office/drawing/2014/main" id="{F05D6E43-7859-1C3B-F2F0-CB7AA20A7013}"/>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603263" y="1646784"/>
              <a:ext cx="477176" cy="31535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6_" descr="http://g02.a.alicdn.com/kf/HTB1HrXHIXXXXXXnXXXXq6xXFXXXa/Mentor-Graphics-font-b-Flowmaster-b-font-7-9-1-fully-functional-with-installation-instructions-in.jpg">
              <a:extLst>
                <a:ext uri="{FF2B5EF4-FFF2-40B4-BE49-F238E27FC236}">
                  <a16:creationId xmlns:a16="http://schemas.microsoft.com/office/drawing/2014/main" id="{3F5FF91B-9A23-5A0B-DE0A-876FF0D4676E}"/>
                </a:ext>
              </a:extLst>
            </p:cNvPr>
            <p:cNvPicPr>
              <a:picLocks noChangeAspect="1" noChangeArrowheads="1"/>
            </p:cNvPicPr>
            <p:nvPr/>
          </p:nvPicPr>
          <p:blipFill rotWithShape="1">
            <a:blip r:embed="rId39" cstate="print">
              <a:extLst>
                <a:ext uri="{28A0092B-C50C-407E-A947-70E740481C1C}">
                  <a14:useLocalDpi xmlns:a14="http://schemas.microsoft.com/office/drawing/2010/main" val="0"/>
                </a:ext>
              </a:extLst>
            </a:blip>
            <a:srcRect r="45451" b="5914"/>
            <a:stretch/>
          </p:blipFill>
          <p:spPr bwMode="auto">
            <a:xfrm>
              <a:off x="3734296" y="1945436"/>
              <a:ext cx="548353" cy="31656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Hopsan NG">
              <a:extLst>
                <a:ext uri="{FF2B5EF4-FFF2-40B4-BE49-F238E27FC236}">
                  <a16:creationId xmlns:a16="http://schemas.microsoft.com/office/drawing/2014/main" id="{291D69D3-556B-BDBF-E318-C9E7A85D7A1C}"/>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11956" y="2832623"/>
              <a:ext cx="1054283" cy="1784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0_" descr="CarSim - Design, develop, test and plan vehicle programs">
              <a:extLst>
                <a:ext uri="{FF2B5EF4-FFF2-40B4-BE49-F238E27FC236}">
                  <a16:creationId xmlns:a16="http://schemas.microsoft.com/office/drawing/2014/main" id="{55D76EDE-9F2D-E814-D802-0E6B68450580}"/>
                </a:ext>
              </a:extLst>
            </p:cNvPr>
            <p:cNvPicPr>
              <a:picLocks noChangeAspect="1" noChangeArrowheads="1"/>
            </p:cNvPicPr>
            <p:nvPr/>
          </p:nvPicPr>
          <p:blipFill rotWithShape="1">
            <a:blip r:embed="rId41">
              <a:extLst>
                <a:ext uri="{28A0092B-C50C-407E-A947-70E740481C1C}">
                  <a14:useLocalDpi xmlns:a14="http://schemas.microsoft.com/office/drawing/2010/main" val="0"/>
                </a:ext>
              </a:extLst>
            </a:blip>
            <a:srcRect l="3842" t="21354" r="77918" b="68820"/>
            <a:stretch/>
          </p:blipFill>
          <p:spPr bwMode="auto">
            <a:xfrm>
              <a:off x="5314568" y="2822747"/>
              <a:ext cx="772484" cy="13940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0" descr="http://www.scilab.org/var/ezflow_site/storage/images/design/scilab/733-3-eng-US/Scilab.png">
              <a:extLst>
                <a:ext uri="{FF2B5EF4-FFF2-40B4-BE49-F238E27FC236}">
                  <a16:creationId xmlns:a16="http://schemas.microsoft.com/office/drawing/2014/main" id="{5C6D866F-8D7A-749B-1D90-A93D724802DD}"/>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691056" y="1735606"/>
              <a:ext cx="433558" cy="216778"/>
            </a:xfrm>
            <a:prstGeom prst="rect">
              <a:avLst/>
            </a:prstGeom>
            <a:solidFill>
              <a:srgbClr val="06315F"/>
            </a:solidFill>
          </p:spPr>
        </p:pic>
        <p:pic>
          <p:nvPicPr>
            <p:cNvPr id="54" name="Picture 26_" descr="http://www.ricardo.com/Global/IA/Software-Powertrain-Engineering/Logos/VALDYN_75.jpg">
              <a:extLst>
                <a:ext uri="{FF2B5EF4-FFF2-40B4-BE49-F238E27FC236}">
                  <a16:creationId xmlns:a16="http://schemas.microsoft.com/office/drawing/2014/main" id="{3AA69E00-77EE-A277-8A29-5931FDC2D419}"/>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542437" y="1930317"/>
              <a:ext cx="348340" cy="34834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8" descr="http://www.ricardo.com/Global/IA/Software-Powertrain-Engineering/Logos/WAVE_RT_75.jpg">
              <a:extLst>
                <a:ext uri="{FF2B5EF4-FFF2-40B4-BE49-F238E27FC236}">
                  <a16:creationId xmlns:a16="http://schemas.microsoft.com/office/drawing/2014/main" id="{52819AAC-37D0-F992-C641-7E4E91CF42FC}"/>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132749" y="2202033"/>
              <a:ext cx="338516" cy="338516"/>
            </a:xfrm>
            <a:prstGeom prst="rect">
              <a:avLst/>
            </a:prstGeom>
            <a:solidFill>
              <a:srgbClr val="000000"/>
            </a:solidFill>
          </p:spPr>
        </p:pic>
        <p:pic>
          <p:nvPicPr>
            <p:cNvPr id="56" name="Picture 30_" descr="http://www.xflowcfd.com/images/base/xflowcfd.png">
              <a:extLst>
                <a:ext uri="{FF2B5EF4-FFF2-40B4-BE49-F238E27FC236}">
                  <a16:creationId xmlns:a16="http://schemas.microsoft.com/office/drawing/2014/main" id="{4894D13E-E666-9EDA-959A-3F7B55FE45FE}"/>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045746" y="1982340"/>
              <a:ext cx="541642" cy="162493"/>
            </a:xfrm>
            <a:prstGeom prst="rect">
              <a:avLst/>
            </a:prstGeom>
            <a:solidFill>
              <a:srgbClr val="000000"/>
            </a:solidFill>
          </p:spPr>
        </p:pic>
        <p:pic>
          <p:nvPicPr>
            <p:cNvPr id="57" name="Picture 73">
              <a:extLst>
                <a:ext uri="{FF2B5EF4-FFF2-40B4-BE49-F238E27FC236}">
                  <a16:creationId xmlns:a16="http://schemas.microsoft.com/office/drawing/2014/main" id="{34104A08-CA5D-3E2F-DF9E-C3B58A0AEB7F}"/>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035470" y="3205851"/>
              <a:ext cx="433070" cy="433070"/>
            </a:xfrm>
            <a:prstGeom prst="rect">
              <a:avLst/>
            </a:prstGeom>
          </p:spPr>
        </p:pic>
        <p:pic>
          <p:nvPicPr>
            <p:cNvPr id="58" name="Picture 100_">
              <a:extLst>
                <a:ext uri="{FF2B5EF4-FFF2-40B4-BE49-F238E27FC236}">
                  <a16:creationId xmlns:a16="http://schemas.microsoft.com/office/drawing/2014/main" id="{99ACC993-3BAC-8673-95E2-535756A7AB06}"/>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6599498" y="3225557"/>
              <a:ext cx="433070" cy="433070"/>
            </a:xfrm>
            <a:prstGeom prst="rect">
              <a:avLst/>
            </a:prstGeom>
          </p:spPr>
        </p:pic>
        <p:pic>
          <p:nvPicPr>
            <p:cNvPr id="59" name="Picture 75">
              <a:extLst>
                <a:ext uri="{FF2B5EF4-FFF2-40B4-BE49-F238E27FC236}">
                  <a16:creationId xmlns:a16="http://schemas.microsoft.com/office/drawing/2014/main" id="{716D9E20-3C7B-D7FD-5610-1B0CD7E07C85}"/>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395717" y="1636604"/>
              <a:ext cx="402547" cy="402547"/>
            </a:xfrm>
            <a:prstGeom prst="rect">
              <a:avLst/>
            </a:prstGeom>
          </p:spPr>
        </p:pic>
        <p:pic>
          <p:nvPicPr>
            <p:cNvPr id="60" name="Picture 76">
              <a:extLst>
                <a:ext uri="{FF2B5EF4-FFF2-40B4-BE49-F238E27FC236}">
                  <a16:creationId xmlns:a16="http://schemas.microsoft.com/office/drawing/2014/main" id="{C5394858-8E2F-25F2-F4E6-BFEC93BEDF1E}"/>
                </a:ext>
              </a:extLst>
            </p:cNvPr>
            <p:cNvPicPr>
              <a:picLocks noChangeAspect="1"/>
            </p:cNvPicPr>
            <p:nvPr/>
          </p:nvPicPr>
          <p:blipFill>
            <a:blip r:embed="rId49" cstate="hqprint">
              <a:extLst>
                <a:ext uri="{28A0092B-C50C-407E-A947-70E740481C1C}">
                  <a14:useLocalDpi xmlns:a14="http://schemas.microsoft.com/office/drawing/2010/main" val="0"/>
                </a:ext>
              </a:extLst>
            </a:blip>
            <a:stretch>
              <a:fillRect/>
            </a:stretch>
          </p:blipFill>
          <p:spPr>
            <a:xfrm>
              <a:off x="7137153" y="3193441"/>
              <a:ext cx="433070" cy="433070"/>
            </a:xfrm>
            <a:prstGeom prst="rect">
              <a:avLst/>
            </a:prstGeom>
          </p:spPr>
        </p:pic>
      </p:grpSp>
      <p:grpSp>
        <p:nvGrpSpPr>
          <p:cNvPr id="61" name="Group 77">
            <a:extLst>
              <a:ext uri="{FF2B5EF4-FFF2-40B4-BE49-F238E27FC236}">
                <a16:creationId xmlns:a16="http://schemas.microsoft.com/office/drawing/2014/main" id="{E3C5D282-6BC8-7F66-1387-0359FC63F6D4}"/>
              </a:ext>
            </a:extLst>
          </p:cNvPr>
          <p:cNvGrpSpPr/>
          <p:nvPr/>
        </p:nvGrpSpPr>
        <p:grpSpPr>
          <a:xfrm>
            <a:off x="5224906" y="4236179"/>
            <a:ext cx="5925528" cy="1334742"/>
            <a:chOff x="233872" y="1632288"/>
            <a:chExt cx="10497650" cy="2364625"/>
          </a:xfrm>
        </p:grpSpPr>
        <p:pic>
          <p:nvPicPr>
            <p:cNvPr id="62" name="Picture 6____">
              <a:extLst>
                <a:ext uri="{FF2B5EF4-FFF2-40B4-BE49-F238E27FC236}">
                  <a16:creationId xmlns:a16="http://schemas.microsoft.com/office/drawing/2014/main" id="{C1CFB88A-B32C-F839-8A7F-9F70419F7B0E}"/>
                </a:ext>
              </a:extLst>
            </p:cNvPr>
            <p:cNvPicPr>
              <a:picLocks noChangeAspect="1" noChangeArrowheads="1"/>
            </p:cNvPicPr>
            <p:nvPr/>
          </p:nvPicPr>
          <p:blipFill>
            <a:blip r:embed="rId4" cstate="print"/>
            <a:srcRect/>
            <a:stretch>
              <a:fillRect/>
            </a:stretch>
          </p:blipFill>
          <p:spPr bwMode="auto">
            <a:xfrm>
              <a:off x="6956996" y="1959703"/>
              <a:ext cx="788711" cy="481114"/>
            </a:xfrm>
            <a:prstGeom prst="rect">
              <a:avLst/>
            </a:prstGeom>
            <a:noFill/>
            <a:ln w="9525">
              <a:noFill/>
              <a:miter lim="800000"/>
              <a:headEnd/>
              <a:tailEnd/>
            </a:ln>
          </p:spPr>
        </p:pic>
        <p:pic>
          <p:nvPicPr>
            <p:cNvPr id="63" name="Picture 22">
              <a:extLst>
                <a:ext uri="{FF2B5EF4-FFF2-40B4-BE49-F238E27FC236}">
                  <a16:creationId xmlns:a16="http://schemas.microsoft.com/office/drawing/2014/main" id="{7DA559AF-B64E-02FC-0687-89265A6C09B1}"/>
                </a:ext>
              </a:extLst>
            </p:cNvPr>
            <p:cNvPicPr>
              <a:picLocks noChangeAspect="1" noChangeArrowheads="1"/>
            </p:cNvPicPr>
            <p:nvPr/>
          </p:nvPicPr>
          <p:blipFill>
            <a:blip r:embed="rId5" cstate="print"/>
            <a:srcRect l="6615" t="13998" r="57678" b="66970"/>
            <a:stretch>
              <a:fillRect/>
            </a:stretch>
          </p:blipFill>
          <p:spPr bwMode="auto">
            <a:xfrm>
              <a:off x="9371538" y="1997907"/>
              <a:ext cx="1085583" cy="214813"/>
            </a:xfrm>
            <a:prstGeom prst="rect">
              <a:avLst/>
            </a:prstGeom>
            <a:noFill/>
            <a:ln w="9525">
              <a:noFill/>
              <a:miter lim="800000"/>
              <a:headEnd/>
              <a:tailEnd/>
            </a:ln>
          </p:spPr>
        </p:pic>
        <p:pic>
          <p:nvPicPr>
            <p:cNvPr id="64" name="Picture 24">
              <a:extLst>
                <a:ext uri="{FF2B5EF4-FFF2-40B4-BE49-F238E27FC236}">
                  <a16:creationId xmlns:a16="http://schemas.microsoft.com/office/drawing/2014/main" id="{E9BEFBE7-73FE-00E1-55B4-C573366DB892}"/>
                </a:ext>
              </a:extLst>
            </p:cNvPr>
            <p:cNvPicPr>
              <a:picLocks noChangeAspect="1" noChangeArrowheads="1"/>
            </p:cNvPicPr>
            <p:nvPr/>
          </p:nvPicPr>
          <p:blipFill>
            <a:blip r:embed="rId6" cstate="print"/>
            <a:srcRect r="42151"/>
            <a:stretch>
              <a:fillRect/>
            </a:stretch>
          </p:blipFill>
          <p:spPr bwMode="auto">
            <a:xfrm>
              <a:off x="7866538" y="1678060"/>
              <a:ext cx="1157585" cy="267798"/>
            </a:xfrm>
            <a:prstGeom prst="rect">
              <a:avLst/>
            </a:prstGeom>
            <a:noFill/>
            <a:ln w="9525">
              <a:noFill/>
              <a:miter lim="800000"/>
              <a:headEnd/>
              <a:tailEnd/>
            </a:ln>
          </p:spPr>
        </p:pic>
        <p:pic>
          <p:nvPicPr>
            <p:cNvPr id="65" name="Picture 26">
              <a:extLst>
                <a:ext uri="{FF2B5EF4-FFF2-40B4-BE49-F238E27FC236}">
                  <a16:creationId xmlns:a16="http://schemas.microsoft.com/office/drawing/2014/main" id="{060F2914-8EF0-B1F8-6945-F26EA2140CCA}"/>
                </a:ext>
              </a:extLst>
            </p:cNvPr>
            <p:cNvPicPr>
              <a:picLocks noChangeAspect="1" noChangeArrowheads="1"/>
            </p:cNvPicPr>
            <p:nvPr/>
          </p:nvPicPr>
          <p:blipFill>
            <a:blip r:embed="rId7" cstate="print"/>
            <a:srcRect/>
            <a:stretch>
              <a:fillRect/>
            </a:stretch>
          </p:blipFill>
          <p:spPr bwMode="auto">
            <a:xfrm>
              <a:off x="7159729" y="1680420"/>
              <a:ext cx="468531" cy="395323"/>
            </a:xfrm>
            <a:prstGeom prst="rect">
              <a:avLst/>
            </a:prstGeom>
            <a:noFill/>
            <a:ln w="9525">
              <a:noFill/>
              <a:miter lim="800000"/>
              <a:headEnd/>
              <a:tailEnd/>
            </a:ln>
          </p:spPr>
        </p:pic>
        <p:pic>
          <p:nvPicPr>
            <p:cNvPr id="66" name="Picture 19">
              <a:extLst>
                <a:ext uri="{FF2B5EF4-FFF2-40B4-BE49-F238E27FC236}">
                  <a16:creationId xmlns:a16="http://schemas.microsoft.com/office/drawing/2014/main" id="{EA8D54C1-66E5-1A4E-7A0E-0E6ACFF47AE8}"/>
                </a:ext>
              </a:extLst>
            </p:cNvPr>
            <p:cNvPicPr>
              <a:picLocks noChangeAspect="1" noChangeArrowheads="1"/>
            </p:cNvPicPr>
            <p:nvPr/>
          </p:nvPicPr>
          <p:blipFill>
            <a:blip r:embed="rId8" cstate="print"/>
            <a:srcRect t="30095" b="35275"/>
            <a:stretch>
              <a:fillRect/>
            </a:stretch>
          </p:blipFill>
          <p:spPr bwMode="auto">
            <a:xfrm>
              <a:off x="3984541" y="1634481"/>
              <a:ext cx="870852" cy="301576"/>
            </a:xfrm>
            <a:prstGeom prst="rect">
              <a:avLst/>
            </a:prstGeom>
            <a:noFill/>
            <a:ln w="9525">
              <a:noFill/>
              <a:miter lim="800000"/>
              <a:headEnd/>
              <a:tailEnd/>
            </a:ln>
          </p:spPr>
        </p:pic>
        <p:pic>
          <p:nvPicPr>
            <p:cNvPr id="67" name="Picture 17">
              <a:extLst>
                <a:ext uri="{FF2B5EF4-FFF2-40B4-BE49-F238E27FC236}">
                  <a16:creationId xmlns:a16="http://schemas.microsoft.com/office/drawing/2014/main" id="{614F2D84-FB5A-A485-4E80-21D80F6037FE}"/>
                </a:ext>
              </a:extLst>
            </p:cNvPr>
            <p:cNvPicPr>
              <a:picLocks noChangeAspect="1" noChangeArrowheads="1"/>
            </p:cNvPicPr>
            <p:nvPr/>
          </p:nvPicPr>
          <p:blipFill>
            <a:blip r:embed="rId9" cstate="print"/>
            <a:srcRect/>
            <a:stretch>
              <a:fillRect/>
            </a:stretch>
          </p:blipFill>
          <p:spPr bwMode="auto">
            <a:xfrm>
              <a:off x="4929415" y="1657460"/>
              <a:ext cx="635095" cy="309246"/>
            </a:xfrm>
            <a:prstGeom prst="rect">
              <a:avLst/>
            </a:prstGeom>
            <a:noFill/>
            <a:ln w="9525">
              <a:noFill/>
              <a:miter lim="800000"/>
              <a:headEnd/>
              <a:tailEnd/>
            </a:ln>
          </p:spPr>
        </p:pic>
        <p:pic>
          <p:nvPicPr>
            <p:cNvPr id="68" name="Picture 3">
              <a:extLst>
                <a:ext uri="{FF2B5EF4-FFF2-40B4-BE49-F238E27FC236}">
                  <a16:creationId xmlns:a16="http://schemas.microsoft.com/office/drawing/2014/main" id="{A687A84D-97D9-3B68-0BE6-C338C45DEBC0}"/>
                </a:ext>
              </a:extLst>
            </p:cNvPr>
            <p:cNvPicPr>
              <a:picLocks noChangeAspect="1" noChangeArrowheads="1"/>
            </p:cNvPicPr>
            <p:nvPr/>
          </p:nvPicPr>
          <p:blipFill>
            <a:blip r:embed="rId2" cstate="print"/>
            <a:srcRect/>
            <a:stretch>
              <a:fillRect/>
            </a:stretch>
          </p:blipFill>
          <p:spPr bwMode="auto">
            <a:xfrm>
              <a:off x="2153675" y="1676309"/>
              <a:ext cx="619180" cy="467985"/>
            </a:xfrm>
            <a:prstGeom prst="rect">
              <a:avLst/>
            </a:prstGeom>
            <a:noFill/>
            <a:ln w="9525">
              <a:noFill/>
              <a:miter lim="800000"/>
              <a:headEnd/>
              <a:tailEnd/>
            </a:ln>
          </p:spPr>
        </p:pic>
        <p:pic>
          <p:nvPicPr>
            <p:cNvPr id="69" name="Picture 1">
              <a:extLst>
                <a:ext uri="{FF2B5EF4-FFF2-40B4-BE49-F238E27FC236}">
                  <a16:creationId xmlns:a16="http://schemas.microsoft.com/office/drawing/2014/main" id="{ADDACFEE-CDBC-42AC-00BA-0D087B879322}"/>
                </a:ext>
              </a:extLst>
            </p:cNvPr>
            <p:cNvPicPr>
              <a:picLocks noChangeAspect="1" noChangeArrowheads="1"/>
            </p:cNvPicPr>
            <p:nvPr/>
          </p:nvPicPr>
          <p:blipFill>
            <a:blip r:embed="rId50" cstate="print"/>
            <a:srcRect/>
            <a:stretch>
              <a:fillRect/>
            </a:stretch>
          </p:blipFill>
          <p:spPr bwMode="auto">
            <a:xfrm>
              <a:off x="8175769" y="3214923"/>
              <a:ext cx="2116498" cy="221391"/>
            </a:xfrm>
            <a:prstGeom prst="rect">
              <a:avLst/>
            </a:prstGeom>
            <a:noFill/>
            <a:ln w="9525">
              <a:noFill/>
              <a:miter lim="800000"/>
              <a:headEnd/>
              <a:tailEnd/>
            </a:ln>
          </p:spPr>
        </p:pic>
        <p:pic>
          <p:nvPicPr>
            <p:cNvPr id="70" name="Picture 2_">
              <a:extLst>
                <a:ext uri="{FF2B5EF4-FFF2-40B4-BE49-F238E27FC236}">
                  <a16:creationId xmlns:a16="http://schemas.microsoft.com/office/drawing/2014/main" id="{13F6E95A-D60A-FA0C-3F90-2C8D85E4164F}"/>
                </a:ext>
              </a:extLst>
            </p:cNvPr>
            <p:cNvPicPr>
              <a:picLocks noChangeAspect="1" noChangeArrowheads="1"/>
            </p:cNvPicPr>
            <p:nvPr/>
          </p:nvPicPr>
          <p:blipFill>
            <a:blip r:embed="rId51" cstate="print"/>
            <a:srcRect t="78350" r="47600"/>
            <a:stretch>
              <a:fillRect/>
            </a:stretch>
          </p:blipFill>
          <p:spPr bwMode="auto">
            <a:xfrm>
              <a:off x="5018190" y="2127405"/>
              <a:ext cx="1071175" cy="224800"/>
            </a:xfrm>
            <a:prstGeom prst="rect">
              <a:avLst/>
            </a:prstGeom>
            <a:noFill/>
            <a:ln w="9525">
              <a:noFill/>
              <a:miter lim="800000"/>
              <a:headEnd/>
              <a:tailEnd/>
            </a:ln>
          </p:spPr>
        </p:pic>
        <p:pic>
          <p:nvPicPr>
            <p:cNvPr id="71" name="Picture 16">
              <a:extLst>
                <a:ext uri="{FF2B5EF4-FFF2-40B4-BE49-F238E27FC236}">
                  <a16:creationId xmlns:a16="http://schemas.microsoft.com/office/drawing/2014/main" id="{96F13DBE-4F3F-9A39-93B2-3BA0FED8535F}"/>
                </a:ext>
              </a:extLst>
            </p:cNvPr>
            <p:cNvPicPr>
              <a:picLocks noChangeAspect="1" noChangeArrowheads="1"/>
            </p:cNvPicPr>
            <p:nvPr/>
          </p:nvPicPr>
          <p:blipFill>
            <a:blip r:embed="rId52" cstate="print"/>
            <a:srcRect/>
            <a:stretch>
              <a:fillRect/>
            </a:stretch>
          </p:blipFill>
          <p:spPr bwMode="auto">
            <a:xfrm>
              <a:off x="3219969" y="3519027"/>
              <a:ext cx="806805" cy="168533"/>
            </a:xfrm>
            <a:prstGeom prst="rect">
              <a:avLst/>
            </a:prstGeom>
            <a:noFill/>
            <a:ln w="9525">
              <a:noFill/>
              <a:miter lim="800000"/>
              <a:headEnd/>
              <a:tailEnd/>
            </a:ln>
          </p:spPr>
        </p:pic>
        <p:pic>
          <p:nvPicPr>
            <p:cNvPr id="72" name="Picture 3_">
              <a:extLst>
                <a:ext uri="{FF2B5EF4-FFF2-40B4-BE49-F238E27FC236}">
                  <a16:creationId xmlns:a16="http://schemas.microsoft.com/office/drawing/2014/main" id="{166836E7-F70A-3749-C223-62FFDDBA7ED6}"/>
                </a:ext>
              </a:extLst>
            </p:cNvPr>
            <p:cNvPicPr>
              <a:picLocks noChangeAspect="1" noChangeArrowheads="1"/>
            </p:cNvPicPr>
            <p:nvPr/>
          </p:nvPicPr>
          <p:blipFill>
            <a:blip r:embed="rId53" cstate="print"/>
            <a:srcRect/>
            <a:stretch>
              <a:fillRect/>
            </a:stretch>
          </p:blipFill>
          <p:spPr bwMode="auto">
            <a:xfrm>
              <a:off x="1347368" y="3140729"/>
              <a:ext cx="937297" cy="213022"/>
            </a:xfrm>
            <a:prstGeom prst="rect">
              <a:avLst/>
            </a:prstGeom>
            <a:noFill/>
            <a:ln w="9525">
              <a:noFill/>
              <a:miter lim="800000"/>
              <a:headEnd/>
              <a:tailEnd/>
            </a:ln>
          </p:spPr>
        </p:pic>
        <p:sp>
          <p:nvSpPr>
            <p:cNvPr id="73" name="Textfeld 29">
              <a:extLst>
                <a:ext uri="{FF2B5EF4-FFF2-40B4-BE49-F238E27FC236}">
                  <a16:creationId xmlns:a16="http://schemas.microsoft.com/office/drawing/2014/main" id="{769140DC-7256-4534-9AB2-9B4489F799CF}"/>
                </a:ext>
              </a:extLst>
            </p:cNvPr>
            <p:cNvSpPr txBox="1">
              <a:spLocks/>
            </p:cNvSpPr>
            <p:nvPr/>
          </p:nvSpPr>
          <p:spPr>
            <a:xfrm>
              <a:off x="1628601" y="3279444"/>
              <a:ext cx="524503"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Silver</a:t>
              </a:r>
            </a:p>
          </p:txBody>
        </p:sp>
        <p:pic>
          <p:nvPicPr>
            <p:cNvPr id="74" name="Picture 4">
              <a:extLst>
                <a:ext uri="{FF2B5EF4-FFF2-40B4-BE49-F238E27FC236}">
                  <a16:creationId xmlns:a16="http://schemas.microsoft.com/office/drawing/2014/main" id="{6DC02274-C0C8-130B-85EB-44031EA06C6B}"/>
                </a:ext>
              </a:extLst>
            </p:cNvPr>
            <p:cNvPicPr>
              <a:picLocks noChangeAspect="1" noChangeArrowheads="1"/>
            </p:cNvPicPr>
            <p:nvPr/>
          </p:nvPicPr>
          <p:blipFill>
            <a:blip r:embed="rId54" cstate="print"/>
            <a:srcRect/>
            <a:stretch>
              <a:fillRect/>
            </a:stretch>
          </p:blipFill>
          <p:spPr bwMode="auto">
            <a:xfrm>
              <a:off x="2011832" y="2932437"/>
              <a:ext cx="920306" cy="235976"/>
            </a:xfrm>
            <a:prstGeom prst="rect">
              <a:avLst/>
            </a:prstGeom>
            <a:noFill/>
            <a:ln w="9525">
              <a:noFill/>
              <a:miter lim="800000"/>
              <a:headEnd/>
              <a:tailEnd/>
            </a:ln>
          </p:spPr>
        </p:pic>
        <p:pic>
          <p:nvPicPr>
            <p:cNvPr id="75" name="Picture 5">
              <a:extLst>
                <a:ext uri="{FF2B5EF4-FFF2-40B4-BE49-F238E27FC236}">
                  <a16:creationId xmlns:a16="http://schemas.microsoft.com/office/drawing/2014/main" id="{F2C6EE15-AEE5-92B1-940B-8CE3228FA450}"/>
                </a:ext>
              </a:extLst>
            </p:cNvPr>
            <p:cNvPicPr>
              <a:picLocks noChangeAspect="1" noChangeArrowheads="1"/>
            </p:cNvPicPr>
            <p:nvPr/>
          </p:nvPicPr>
          <p:blipFill>
            <a:blip r:embed="rId10" cstate="print"/>
            <a:srcRect/>
            <a:stretch>
              <a:fillRect/>
            </a:stretch>
          </p:blipFill>
          <p:spPr bwMode="auto">
            <a:xfrm>
              <a:off x="513949" y="1980595"/>
              <a:ext cx="906311" cy="343241"/>
            </a:xfrm>
            <a:prstGeom prst="rect">
              <a:avLst/>
            </a:prstGeom>
            <a:noFill/>
            <a:ln w="9525">
              <a:noFill/>
              <a:miter lim="800000"/>
              <a:headEnd/>
              <a:tailEnd/>
            </a:ln>
          </p:spPr>
        </p:pic>
        <p:pic>
          <p:nvPicPr>
            <p:cNvPr id="76" name="Picture 6_">
              <a:extLst>
                <a:ext uri="{FF2B5EF4-FFF2-40B4-BE49-F238E27FC236}">
                  <a16:creationId xmlns:a16="http://schemas.microsoft.com/office/drawing/2014/main" id="{9A8BD53E-F908-9F46-71EC-DA1A912FD19C}"/>
                </a:ext>
              </a:extLst>
            </p:cNvPr>
            <p:cNvPicPr>
              <a:picLocks noChangeAspect="1" noChangeArrowheads="1"/>
            </p:cNvPicPr>
            <p:nvPr/>
          </p:nvPicPr>
          <p:blipFill>
            <a:blip r:embed="rId55" cstate="print"/>
            <a:srcRect l="32184" t="8333" r="31034" b="39815"/>
            <a:stretch>
              <a:fillRect/>
            </a:stretch>
          </p:blipFill>
          <p:spPr bwMode="auto">
            <a:xfrm>
              <a:off x="4630744" y="2843818"/>
              <a:ext cx="602552" cy="468648"/>
            </a:xfrm>
            <a:prstGeom prst="rect">
              <a:avLst/>
            </a:prstGeom>
            <a:noFill/>
            <a:ln w="9525">
              <a:noFill/>
              <a:miter lim="800000"/>
              <a:headEnd/>
              <a:tailEnd/>
            </a:ln>
          </p:spPr>
        </p:pic>
        <p:pic>
          <p:nvPicPr>
            <p:cNvPr id="77" name="Picture 1_">
              <a:extLst>
                <a:ext uri="{FF2B5EF4-FFF2-40B4-BE49-F238E27FC236}">
                  <a16:creationId xmlns:a16="http://schemas.microsoft.com/office/drawing/2014/main" id="{2063540A-8F32-C9C8-7D52-9D3F3BCF807F}"/>
                </a:ext>
              </a:extLst>
            </p:cNvPr>
            <p:cNvPicPr>
              <a:picLocks noChangeAspect="1" noChangeArrowheads="1"/>
            </p:cNvPicPr>
            <p:nvPr/>
          </p:nvPicPr>
          <p:blipFill>
            <a:blip r:embed="rId56" cstate="print"/>
            <a:srcRect l="25200" t="65936" r="25950" b="25464"/>
            <a:stretch>
              <a:fillRect/>
            </a:stretch>
          </p:blipFill>
          <p:spPr bwMode="auto">
            <a:xfrm>
              <a:off x="3072020" y="3087197"/>
              <a:ext cx="1272104" cy="106004"/>
            </a:xfrm>
            <a:prstGeom prst="rect">
              <a:avLst/>
            </a:prstGeom>
            <a:noFill/>
            <a:ln w="9525">
              <a:noFill/>
              <a:miter lim="800000"/>
              <a:headEnd/>
              <a:tailEnd/>
            </a:ln>
          </p:spPr>
        </p:pic>
        <p:pic>
          <p:nvPicPr>
            <p:cNvPr id="78" name="Picture 23">
              <a:extLst>
                <a:ext uri="{FF2B5EF4-FFF2-40B4-BE49-F238E27FC236}">
                  <a16:creationId xmlns:a16="http://schemas.microsoft.com/office/drawing/2014/main" id="{658FF3FD-858C-4B90-76EB-D09379109385}"/>
                </a:ext>
              </a:extLst>
            </p:cNvPr>
            <p:cNvPicPr>
              <a:picLocks noChangeAspect="1" noChangeArrowheads="1"/>
            </p:cNvPicPr>
            <p:nvPr/>
          </p:nvPicPr>
          <p:blipFill>
            <a:blip r:embed="rId11" cstate="print">
              <a:clrChange>
                <a:clrFrom>
                  <a:srgbClr val="000000"/>
                </a:clrFrom>
                <a:clrTo>
                  <a:srgbClr val="000000">
                    <a:alpha val="0"/>
                  </a:srgbClr>
                </a:clrTo>
              </a:clrChange>
            </a:blip>
            <a:srcRect/>
            <a:stretch>
              <a:fillRect/>
            </a:stretch>
          </p:blipFill>
          <p:spPr bwMode="auto">
            <a:xfrm>
              <a:off x="2983855" y="2448152"/>
              <a:ext cx="1155960" cy="190873"/>
            </a:xfrm>
            <a:prstGeom prst="rect">
              <a:avLst/>
            </a:prstGeom>
            <a:noFill/>
            <a:ln w="9525">
              <a:noFill/>
              <a:miter lim="800000"/>
              <a:headEnd/>
              <a:tailEnd/>
            </a:ln>
          </p:spPr>
        </p:pic>
        <p:pic>
          <p:nvPicPr>
            <p:cNvPr id="79" name="Picture 9">
              <a:extLst>
                <a:ext uri="{FF2B5EF4-FFF2-40B4-BE49-F238E27FC236}">
                  <a16:creationId xmlns:a16="http://schemas.microsoft.com/office/drawing/2014/main" id="{8AAD110F-4B31-197C-1BC8-510EA753AC35}"/>
                </a:ext>
              </a:extLst>
            </p:cNvPr>
            <p:cNvPicPr>
              <a:picLocks noChangeAspect="1" noChangeArrowheads="1"/>
            </p:cNvPicPr>
            <p:nvPr/>
          </p:nvPicPr>
          <p:blipFill>
            <a:blip r:embed="rId12" cstate="print"/>
            <a:srcRect/>
            <a:stretch>
              <a:fillRect/>
            </a:stretch>
          </p:blipFill>
          <p:spPr bwMode="auto">
            <a:xfrm>
              <a:off x="2929749" y="2755930"/>
              <a:ext cx="1108144" cy="97557"/>
            </a:xfrm>
            <a:prstGeom prst="rect">
              <a:avLst/>
            </a:prstGeom>
            <a:noFill/>
            <a:ln w="9525">
              <a:noFill/>
              <a:miter lim="800000"/>
              <a:headEnd/>
              <a:tailEnd/>
            </a:ln>
          </p:spPr>
        </p:pic>
        <p:pic>
          <p:nvPicPr>
            <p:cNvPr id="80" name="Picture 100">
              <a:extLst>
                <a:ext uri="{FF2B5EF4-FFF2-40B4-BE49-F238E27FC236}">
                  <a16:creationId xmlns:a16="http://schemas.microsoft.com/office/drawing/2014/main" id="{3F410021-8DD0-3746-2A50-11D76F992833}"/>
                </a:ext>
              </a:extLst>
            </p:cNvPr>
            <p:cNvPicPr>
              <a:picLocks noChangeAspect="1" noChangeArrowheads="1"/>
            </p:cNvPicPr>
            <p:nvPr/>
          </p:nvPicPr>
          <p:blipFill>
            <a:blip r:embed="rId13" cstate="print"/>
            <a:srcRect l="7000" b="20799"/>
            <a:stretch>
              <a:fillRect/>
            </a:stretch>
          </p:blipFill>
          <p:spPr bwMode="auto">
            <a:xfrm>
              <a:off x="6981167" y="2336956"/>
              <a:ext cx="507789" cy="420433"/>
            </a:xfrm>
            <a:prstGeom prst="rect">
              <a:avLst/>
            </a:prstGeom>
            <a:noFill/>
            <a:ln w="9525">
              <a:noFill/>
              <a:miter lim="800000"/>
              <a:headEnd/>
              <a:tailEnd/>
            </a:ln>
          </p:spPr>
        </p:pic>
        <p:pic>
          <p:nvPicPr>
            <p:cNvPr id="81" name="Picture 11_">
              <a:extLst>
                <a:ext uri="{FF2B5EF4-FFF2-40B4-BE49-F238E27FC236}">
                  <a16:creationId xmlns:a16="http://schemas.microsoft.com/office/drawing/2014/main" id="{82411292-A7AA-4D7A-94B8-1FB9F09C8383}"/>
                </a:ext>
              </a:extLst>
            </p:cNvPr>
            <p:cNvPicPr>
              <a:picLocks noChangeAspect="1" noChangeArrowheads="1"/>
            </p:cNvPicPr>
            <p:nvPr/>
          </p:nvPicPr>
          <p:blipFill>
            <a:blip r:embed="rId57" cstate="print"/>
            <a:srcRect r="42278" b="-8156"/>
            <a:stretch>
              <a:fillRect/>
            </a:stretch>
          </p:blipFill>
          <p:spPr bwMode="auto">
            <a:xfrm>
              <a:off x="7779186" y="2207270"/>
              <a:ext cx="1005457" cy="200849"/>
            </a:xfrm>
            <a:prstGeom prst="rect">
              <a:avLst/>
            </a:prstGeom>
            <a:noFill/>
            <a:ln w="9525">
              <a:noFill/>
              <a:miter lim="800000"/>
              <a:headEnd/>
              <a:tailEnd/>
            </a:ln>
          </p:spPr>
        </p:pic>
        <p:pic>
          <p:nvPicPr>
            <p:cNvPr id="82" name="Picture 12">
              <a:extLst>
                <a:ext uri="{FF2B5EF4-FFF2-40B4-BE49-F238E27FC236}">
                  <a16:creationId xmlns:a16="http://schemas.microsoft.com/office/drawing/2014/main" id="{E5E97C8A-B3E8-920B-1914-F21F91F4ADD3}"/>
                </a:ext>
              </a:extLst>
            </p:cNvPr>
            <p:cNvPicPr>
              <a:picLocks noChangeAspect="1" noChangeArrowheads="1"/>
            </p:cNvPicPr>
            <p:nvPr/>
          </p:nvPicPr>
          <p:blipFill>
            <a:blip r:embed="rId14" cstate="print"/>
            <a:srcRect t="22805" r="42967" b="44561"/>
            <a:stretch>
              <a:fillRect/>
            </a:stretch>
          </p:blipFill>
          <p:spPr bwMode="auto">
            <a:xfrm>
              <a:off x="9149439" y="2234938"/>
              <a:ext cx="1272038" cy="235283"/>
            </a:xfrm>
            <a:prstGeom prst="rect">
              <a:avLst/>
            </a:prstGeom>
            <a:noFill/>
            <a:ln w="9525">
              <a:noFill/>
              <a:miter lim="800000"/>
              <a:headEnd/>
              <a:tailEnd/>
            </a:ln>
          </p:spPr>
        </p:pic>
        <p:pic>
          <p:nvPicPr>
            <p:cNvPr id="83" name="Picture 13">
              <a:extLst>
                <a:ext uri="{FF2B5EF4-FFF2-40B4-BE49-F238E27FC236}">
                  <a16:creationId xmlns:a16="http://schemas.microsoft.com/office/drawing/2014/main" id="{3A4C2049-77A0-D1D2-C9FE-508585AF75FB}"/>
                </a:ext>
              </a:extLst>
            </p:cNvPr>
            <p:cNvPicPr>
              <a:picLocks noChangeAspect="1" noChangeArrowheads="1"/>
            </p:cNvPicPr>
            <p:nvPr/>
          </p:nvPicPr>
          <p:blipFill>
            <a:blip r:embed="rId58" cstate="print"/>
            <a:srcRect r="25904" b="87612"/>
            <a:stretch>
              <a:fillRect/>
            </a:stretch>
          </p:blipFill>
          <p:spPr bwMode="auto">
            <a:xfrm>
              <a:off x="4576482" y="3519894"/>
              <a:ext cx="1405891" cy="188226"/>
            </a:xfrm>
            <a:prstGeom prst="rect">
              <a:avLst/>
            </a:prstGeom>
            <a:noFill/>
            <a:ln w="9525">
              <a:noFill/>
              <a:miter lim="800000"/>
              <a:headEnd/>
              <a:tailEnd/>
            </a:ln>
          </p:spPr>
        </p:pic>
        <p:pic>
          <p:nvPicPr>
            <p:cNvPr id="84" name="Picture 15">
              <a:extLst>
                <a:ext uri="{FF2B5EF4-FFF2-40B4-BE49-F238E27FC236}">
                  <a16:creationId xmlns:a16="http://schemas.microsoft.com/office/drawing/2014/main" id="{9DB727AE-42AA-8CCE-C5E7-C6F7BAD0AE61}"/>
                </a:ext>
              </a:extLst>
            </p:cNvPr>
            <p:cNvPicPr>
              <a:picLocks noChangeAspect="1" noChangeArrowheads="1"/>
            </p:cNvPicPr>
            <p:nvPr/>
          </p:nvPicPr>
          <p:blipFill>
            <a:blip r:embed="rId15" cstate="print"/>
            <a:srcRect/>
            <a:stretch>
              <a:fillRect/>
            </a:stretch>
          </p:blipFill>
          <p:spPr bwMode="auto">
            <a:xfrm>
              <a:off x="1486343" y="2062612"/>
              <a:ext cx="1004246" cy="196911"/>
            </a:xfrm>
            <a:prstGeom prst="rect">
              <a:avLst/>
            </a:prstGeom>
            <a:noFill/>
            <a:ln w="9525">
              <a:noFill/>
              <a:miter lim="800000"/>
              <a:headEnd/>
              <a:tailEnd/>
            </a:ln>
          </p:spPr>
        </p:pic>
        <p:pic>
          <p:nvPicPr>
            <p:cNvPr id="85" name="Picture 16_">
              <a:extLst>
                <a:ext uri="{FF2B5EF4-FFF2-40B4-BE49-F238E27FC236}">
                  <a16:creationId xmlns:a16="http://schemas.microsoft.com/office/drawing/2014/main" id="{78A4B1A7-5D11-648A-A3AC-91CF271FEEE8}"/>
                </a:ext>
              </a:extLst>
            </p:cNvPr>
            <p:cNvPicPr>
              <a:picLocks noChangeAspect="1" noChangeArrowheads="1"/>
            </p:cNvPicPr>
            <p:nvPr/>
          </p:nvPicPr>
          <p:blipFill>
            <a:blip r:embed="rId59" cstate="print"/>
            <a:srcRect/>
            <a:stretch>
              <a:fillRect/>
            </a:stretch>
          </p:blipFill>
          <p:spPr bwMode="auto">
            <a:xfrm>
              <a:off x="2508684" y="3527181"/>
              <a:ext cx="267798" cy="267798"/>
            </a:xfrm>
            <a:prstGeom prst="rect">
              <a:avLst/>
            </a:prstGeom>
            <a:noFill/>
            <a:ln w="9525">
              <a:noFill/>
              <a:miter lim="800000"/>
              <a:headEnd/>
              <a:tailEnd/>
            </a:ln>
          </p:spPr>
        </p:pic>
        <p:pic>
          <p:nvPicPr>
            <p:cNvPr id="86" name="Picture 17_">
              <a:extLst>
                <a:ext uri="{FF2B5EF4-FFF2-40B4-BE49-F238E27FC236}">
                  <a16:creationId xmlns:a16="http://schemas.microsoft.com/office/drawing/2014/main" id="{43DC9AF1-22E0-19B7-6589-5FADBB86460A}"/>
                </a:ext>
              </a:extLst>
            </p:cNvPr>
            <p:cNvPicPr>
              <a:picLocks noChangeAspect="1" noChangeArrowheads="1"/>
            </p:cNvPicPr>
            <p:nvPr/>
          </p:nvPicPr>
          <p:blipFill>
            <a:blip r:embed="rId17" cstate="print"/>
            <a:srcRect/>
            <a:stretch>
              <a:fillRect/>
            </a:stretch>
          </p:blipFill>
          <p:spPr bwMode="auto">
            <a:xfrm>
              <a:off x="275178" y="3045346"/>
              <a:ext cx="600635" cy="224929"/>
            </a:xfrm>
            <a:prstGeom prst="rect">
              <a:avLst/>
            </a:prstGeom>
            <a:noFill/>
            <a:ln w="9525">
              <a:noFill/>
              <a:miter lim="800000"/>
              <a:headEnd/>
              <a:tailEnd/>
            </a:ln>
          </p:spPr>
        </p:pic>
        <p:pic>
          <p:nvPicPr>
            <p:cNvPr id="87" name="Picture 17__">
              <a:extLst>
                <a:ext uri="{FF2B5EF4-FFF2-40B4-BE49-F238E27FC236}">
                  <a16:creationId xmlns:a16="http://schemas.microsoft.com/office/drawing/2014/main" id="{148251EE-0986-600E-F608-0075C3E8D03A}"/>
                </a:ext>
              </a:extLst>
            </p:cNvPr>
            <p:cNvPicPr>
              <a:picLocks noChangeAspect="1" noChangeArrowheads="1"/>
            </p:cNvPicPr>
            <p:nvPr/>
          </p:nvPicPr>
          <p:blipFill>
            <a:blip r:embed="rId17" cstate="print"/>
            <a:srcRect/>
            <a:stretch>
              <a:fillRect/>
            </a:stretch>
          </p:blipFill>
          <p:spPr bwMode="auto">
            <a:xfrm>
              <a:off x="1332580" y="3505666"/>
              <a:ext cx="467161" cy="174945"/>
            </a:xfrm>
            <a:prstGeom prst="rect">
              <a:avLst/>
            </a:prstGeom>
            <a:noFill/>
            <a:ln w="9525">
              <a:noFill/>
              <a:miter lim="800000"/>
              <a:headEnd/>
              <a:tailEnd/>
            </a:ln>
          </p:spPr>
        </p:pic>
        <p:pic>
          <p:nvPicPr>
            <p:cNvPr id="88" name="Picture 1__">
              <a:extLst>
                <a:ext uri="{FF2B5EF4-FFF2-40B4-BE49-F238E27FC236}">
                  <a16:creationId xmlns:a16="http://schemas.microsoft.com/office/drawing/2014/main" id="{090137E1-ABBE-3E51-7E6E-86FB1A78A20C}"/>
                </a:ext>
              </a:extLst>
            </p:cNvPr>
            <p:cNvPicPr>
              <a:picLocks noChangeAspect="1" noChangeArrowheads="1"/>
            </p:cNvPicPr>
            <p:nvPr/>
          </p:nvPicPr>
          <p:blipFill>
            <a:blip r:embed="rId60" cstate="print"/>
            <a:srcRect/>
            <a:stretch>
              <a:fillRect/>
            </a:stretch>
          </p:blipFill>
          <p:spPr bwMode="auto">
            <a:xfrm>
              <a:off x="1380189" y="3666058"/>
              <a:ext cx="421172" cy="121087"/>
            </a:xfrm>
            <a:prstGeom prst="rect">
              <a:avLst/>
            </a:prstGeom>
            <a:noFill/>
            <a:ln w="9525">
              <a:noFill/>
              <a:miter lim="800000"/>
              <a:headEnd/>
              <a:tailEnd/>
            </a:ln>
          </p:spPr>
        </p:pic>
        <p:pic>
          <p:nvPicPr>
            <p:cNvPr id="89" name="Picture 2">
              <a:extLst>
                <a:ext uri="{FF2B5EF4-FFF2-40B4-BE49-F238E27FC236}">
                  <a16:creationId xmlns:a16="http://schemas.microsoft.com/office/drawing/2014/main" id="{AFD447AB-4A76-6B65-67E9-5AF358998913}"/>
                </a:ext>
              </a:extLst>
            </p:cNvPr>
            <p:cNvPicPr>
              <a:picLocks noChangeAspect="1" noChangeArrowheads="1"/>
            </p:cNvPicPr>
            <p:nvPr/>
          </p:nvPicPr>
          <p:blipFill>
            <a:blip r:embed="rId19" cstate="print"/>
            <a:srcRect/>
            <a:stretch>
              <a:fillRect/>
            </a:stretch>
          </p:blipFill>
          <p:spPr bwMode="auto">
            <a:xfrm>
              <a:off x="542226" y="1695858"/>
              <a:ext cx="1004246" cy="182222"/>
            </a:xfrm>
            <a:prstGeom prst="rect">
              <a:avLst/>
            </a:prstGeom>
            <a:noFill/>
            <a:ln w="9525">
              <a:noFill/>
              <a:miter lim="800000"/>
              <a:headEnd/>
              <a:tailEnd/>
            </a:ln>
          </p:spPr>
        </p:pic>
        <p:pic>
          <p:nvPicPr>
            <p:cNvPr id="90" name="Picture 3__">
              <a:extLst>
                <a:ext uri="{FF2B5EF4-FFF2-40B4-BE49-F238E27FC236}">
                  <a16:creationId xmlns:a16="http://schemas.microsoft.com/office/drawing/2014/main" id="{A447032A-7F3D-AD54-1AD6-10C6A8170D4A}"/>
                </a:ext>
              </a:extLst>
            </p:cNvPr>
            <p:cNvPicPr>
              <a:picLocks noChangeAspect="1" noChangeArrowheads="1"/>
            </p:cNvPicPr>
            <p:nvPr/>
          </p:nvPicPr>
          <p:blipFill>
            <a:blip r:embed="rId20" cstate="print"/>
            <a:srcRect/>
            <a:stretch>
              <a:fillRect/>
            </a:stretch>
          </p:blipFill>
          <p:spPr bwMode="auto">
            <a:xfrm>
              <a:off x="1575874" y="1632288"/>
              <a:ext cx="740534" cy="209365"/>
            </a:xfrm>
            <a:prstGeom prst="rect">
              <a:avLst/>
            </a:prstGeom>
            <a:noFill/>
            <a:ln w="9525">
              <a:noFill/>
              <a:miter lim="800000"/>
              <a:headEnd/>
              <a:tailEnd/>
            </a:ln>
          </p:spPr>
        </p:pic>
        <p:pic>
          <p:nvPicPr>
            <p:cNvPr id="91" name="Picture 4_">
              <a:extLst>
                <a:ext uri="{FF2B5EF4-FFF2-40B4-BE49-F238E27FC236}">
                  <a16:creationId xmlns:a16="http://schemas.microsoft.com/office/drawing/2014/main" id="{1AC4234A-7911-FA51-4366-56C951D87B66}"/>
                </a:ext>
              </a:extLst>
            </p:cNvPr>
            <p:cNvPicPr>
              <a:picLocks noChangeAspect="1" noChangeArrowheads="1"/>
            </p:cNvPicPr>
            <p:nvPr/>
          </p:nvPicPr>
          <p:blipFill>
            <a:blip r:embed="rId61" cstate="print"/>
            <a:srcRect/>
            <a:stretch>
              <a:fillRect/>
            </a:stretch>
          </p:blipFill>
          <p:spPr bwMode="auto">
            <a:xfrm>
              <a:off x="6778667" y="2950040"/>
              <a:ext cx="416548" cy="304601"/>
            </a:xfrm>
            <a:prstGeom prst="rect">
              <a:avLst/>
            </a:prstGeom>
            <a:noFill/>
            <a:ln w="9525">
              <a:noFill/>
              <a:miter lim="800000"/>
              <a:headEnd/>
              <a:tailEnd/>
            </a:ln>
          </p:spPr>
        </p:pic>
        <p:pic>
          <p:nvPicPr>
            <p:cNvPr id="92" name="Picture 5_">
              <a:extLst>
                <a:ext uri="{FF2B5EF4-FFF2-40B4-BE49-F238E27FC236}">
                  <a16:creationId xmlns:a16="http://schemas.microsoft.com/office/drawing/2014/main" id="{16BD7D47-EA00-507E-EA59-5A3E659D4543}"/>
                </a:ext>
              </a:extLst>
            </p:cNvPr>
            <p:cNvPicPr>
              <a:picLocks noChangeAspect="1" noChangeArrowheads="1"/>
            </p:cNvPicPr>
            <p:nvPr/>
          </p:nvPicPr>
          <p:blipFill>
            <a:blip r:embed="rId62" cstate="print"/>
            <a:srcRect/>
            <a:stretch>
              <a:fillRect/>
            </a:stretch>
          </p:blipFill>
          <p:spPr bwMode="auto">
            <a:xfrm>
              <a:off x="9259235" y="1724678"/>
              <a:ext cx="1150506" cy="153401"/>
            </a:xfrm>
            <a:prstGeom prst="rect">
              <a:avLst/>
            </a:prstGeom>
            <a:noFill/>
            <a:ln w="9525">
              <a:noFill/>
              <a:miter lim="800000"/>
              <a:headEnd/>
              <a:tailEnd/>
            </a:ln>
          </p:spPr>
        </p:pic>
        <p:pic>
          <p:nvPicPr>
            <p:cNvPr id="93" name="Picture 6__">
              <a:extLst>
                <a:ext uri="{FF2B5EF4-FFF2-40B4-BE49-F238E27FC236}">
                  <a16:creationId xmlns:a16="http://schemas.microsoft.com/office/drawing/2014/main" id="{9CA76E31-127D-C31D-39CA-E1E9F3A80551}"/>
                </a:ext>
              </a:extLst>
            </p:cNvPr>
            <p:cNvPicPr>
              <a:picLocks noChangeAspect="1" noChangeArrowheads="1"/>
            </p:cNvPicPr>
            <p:nvPr/>
          </p:nvPicPr>
          <p:blipFill>
            <a:blip r:embed="rId63" cstate="print"/>
            <a:srcRect/>
            <a:stretch>
              <a:fillRect/>
            </a:stretch>
          </p:blipFill>
          <p:spPr bwMode="auto">
            <a:xfrm>
              <a:off x="4795112" y="2647231"/>
              <a:ext cx="407455" cy="117535"/>
            </a:xfrm>
            <a:prstGeom prst="rect">
              <a:avLst/>
            </a:prstGeom>
            <a:noFill/>
            <a:ln w="9525">
              <a:noFill/>
              <a:miter lim="800000"/>
              <a:headEnd/>
              <a:tailEnd/>
            </a:ln>
          </p:spPr>
        </p:pic>
        <p:sp>
          <p:nvSpPr>
            <p:cNvPr id="94" name="Rechteck 53">
              <a:extLst>
                <a:ext uri="{FF2B5EF4-FFF2-40B4-BE49-F238E27FC236}">
                  <a16:creationId xmlns:a16="http://schemas.microsoft.com/office/drawing/2014/main" id="{40F9A485-CCC5-1E29-1203-ACBC741FCB0F}"/>
                </a:ext>
              </a:extLst>
            </p:cNvPr>
            <p:cNvSpPr>
              <a:spLocks/>
            </p:cNvSpPr>
            <p:nvPr/>
          </p:nvSpPr>
          <p:spPr>
            <a:xfrm>
              <a:off x="5137688" y="2598532"/>
              <a:ext cx="591829" cy="210955"/>
            </a:xfrm>
            <a:prstGeom prst="rect">
              <a:avLst/>
            </a:prstGeom>
            <a:solidFill>
              <a:srgbClr val="000000">
                <a:alpha val="0"/>
              </a:srgbClr>
            </a:solidFill>
          </p:spPr>
          <p:txBody>
            <a:bodyPr wrap="none">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a:ln>
                    <a:noFill/>
                  </a:ln>
                  <a:solidFill>
                    <a:srgbClr val="000000"/>
                  </a:solidFill>
                  <a:effectLst/>
                  <a:uLnTx/>
                  <a:uFillTx/>
                  <a:latin typeface="+mn-lt" pitchFamily="34" charset="0"/>
                  <a:ea typeface="+mn-ea"/>
                  <a:cs typeface="+mn-cs"/>
                </a:rPr>
                <a:t>ModelFit</a:t>
              </a:r>
            </a:p>
          </p:txBody>
        </p:sp>
        <p:pic>
          <p:nvPicPr>
            <p:cNvPr id="95" name="Picture 2__">
              <a:extLst>
                <a:ext uri="{FF2B5EF4-FFF2-40B4-BE49-F238E27FC236}">
                  <a16:creationId xmlns:a16="http://schemas.microsoft.com/office/drawing/2014/main" id="{F3E74A12-B777-B6BB-11F6-8CB7653A2443}"/>
                </a:ext>
              </a:extLst>
            </p:cNvPr>
            <p:cNvPicPr>
              <a:picLocks noChangeAspect="1" noChangeArrowheads="1"/>
            </p:cNvPicPr>
            <p:nvPr/>
          </p:nvPicPr>
          <p:blipFill>
            <a:blip r:embed="rId25" cstate="print"/>
            <a:srcRect/>
            <a:stretch>
              <a:fillRect/>
            </a:stretch>
          </p:blipFill>
          <p:spPr bwMode="auto">
            <a:xfrm>
              <a:off x="5462499" y="2443082"/>
              <a:ext cx="1160621" cy="178557"/>
            </a:xfrm>
            <a:prstGeom prst="rect">
              <a:avLst/>
            </a:prstGeom>
            <a:noFill/>
            <a:ln w="9525">
              <a:noFill/>
              <a:miter lim="800000"/>
              <a:headEnd/>
              <a:tailEnd/>
            </a:ln>
          </p:spPr>
        </p:pic>
        <p:pic>
          <p:nvPicPr>
            <p:cNvPr id="96" name="Picture 8_">
              <a:extLst>
                <a:ext uri="{FF2B5EF4-FFF2-40B4-BE49-F238E27FC236}">
                  <a16:creationId xmlns:a16="http://schemas.microsoft.com/office/drawing/2014/main" id="{CA8B23A2-7314-7499-8BA3-80DF1C46139F}"/>
                </a:ext>
              </a:extLst>
            </p:cNvPr>
            <p:cNvPicPr>
              <a:picLocks noChangeAspect="1" noChangeArrowheads="1"/>
            </p:cNvPicPr>
            <p:nvPr/>
          </p:nvPicPr>
          <p:blipFill>
            <a:blip r:embed="rId64" cstate="print"/>
            <a:srcRect/>
            <a:stretch>
              <a:fillRect/>
            </a:stretch>
          </p:blipFill>
          <p:spPr bwMode="auto">
            <a:xfrm>
              <a:off x="3724466" y="2078941"/>
              <a:ext cx="661457" cy="297849"/>
            </a:xfrm>
            <a:prstGeom prst="rect">
              <a:avLst/>
            </a:prstGeom>
            <a:noFill/>
            <a:ln w="9525">
              <a:noFill/>
              <a:miter lim="800000"/>
              <a:headEnd/>
              <a:tailEnd/>
            </a:ln>
          </p:spPr>
        </p:pic>
        <p:sp>
          <p:nvSpPr>
            <p:cNvPr id="97" name="Textfeld 57">
              <a:extLst>
                <a:ext uri="{FF2B5EF4-FFF2-40B4-BE49-F238E27FC236}">
                  <a16:creationId xmlns:a16="http://schemas.microsoft.com/office/drawing/2014/main" id="{CA347847-785C-4736-1542-F022EFBB760B}"/>
                </a:ext>
              </a:extLst>
            </p:cNvPr>
            <p:cNvSpPr txBox="1">
              <a:spLocks/>
            </p:cNvSpPr>
            <p:nvPr/>
          </p:nvSpPr>
          <p:spPr>
            <a:xfrm>
              <a:off x="233872" y="3189307"/>
              <a:ext cx="684803"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COSYM</a:t>
              </a:r>
            </a:p>
          </p:txBody>
        </p:sp>
        <p:sp>
          <p:nvSpPr>
            <p:cNvPr id="98" name="Textfeld 58">
              <a:extLst>
                <a:ext uri="{FF2B5EF4-FFF2-40B4-BE49-F238E27FC236}">
                  <a16:creationId xmlns:a16="http://schemas.microsoft.com/office/drawing/2014/main" id="{8FB2830A-61FD-F185-7F32-0D79059CFB75}"/>
                </a:ext>
              </a:extLst>
            </p:cNvPr>
            <p:cNvSpPr txBox="1">
              <a:spLocks/>
            </p:cNvSpPr>
            <p:nvPr/>
          </p:nvSpPr>
          <p:spPr>
            <a:xfrm>
              <a:off x="4486696" y="3256674"/>
              <a:ext cx="784189"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mn-lt" pitchFamily="34" charset="0"/>
                  <a:ea typeface="+mn-ea"/>
                  <a:cs typeface="+mn-cs"/>
                </a:rPr>
                <a:t>TLK TISC</a:t>
              </a:r>
            </a:p>
          </p:txBody>
        </p:sp>
        <p:sp>
          <p:nvSpPr>
            <p:cNvPr id="99" name="Rechteck 60">
              <a:extLst>
                <a:ext uri="{FF2B5EF4-FFF2-40B4-BE49-F238E27FC236}">
                  <a16:creationId xmlns:a16="http://schemas.microsoft.com/office/drawing/2014/main" id="{7C7DE967-3A8F-1380-44B7-63331CD65C11}"/>
                </a:ext>
              </a:extLst>
            </p:cNvPr>
            <p:cNvSpPr>
              <a:spLocks/>
            </p:cNvSpPr>
            <p:nvPr/>
          </p:nvSpPr>
          <p:spPr>
            <a:xfrm>
              <a:off x="7472916" y="3287588"/>
              <a:ext cx="681597" cy="210955"/>
            </a:xfrm>
            <a:prstGeom prst="rect">
              <a:avLst/>
            </a:prstGeom>
            <a:solidFill>
              <a:srgbClr val="000000">
                <a:alpha val="0"/>
              </a:srgbClr>
            </a:solidFill>
          </p:spPr>
          <p:txBody>
            <a:bodyPr wrap="none">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 b="1" i="0" u="none" strike="noStrike" kern="1200" cap="none" spc="0" normalizeH="0" baseline="0" noProof="0" dirty="0" err="1">
                  <a:ln>
                    <a:noFill/>
                  </a:ln>
                  <a:solidFill>
                    <a:srgbClr val="000000"/>
                  </a:solidFill>
                  <a:effectLst/>
                  <a:uLnTx/>
                  <a:uFillTx/>
                  <a:latin typeface="+mn-lt" pitchFamily="34" charset="0"/>
                  <a:ea typeface="+mn-ea"/>
                  <a:cs typeface="+mn-cs"/>
                </a:rPr>
                <a:t>CarMaker</a:t>
              </a:r>
              <a:r>
                <a:rPr kumimoji="0" lang="en-US" sz="100" b="1" i="0" u="none" strike="noStrike" kern="1200" cap="none" spc="0" normalizeH="0" baseline="30000" noProof="0" dirty="0">
                  <a:ln>
                    <a:noFill/>
                  </a:ln>
                  <a:solidFill>
                    <a:srgbClr val="000000"/>
                  </a:solidFill>
                  <a:effectLst/>
                  <a:uLnTx/>
                  <a:uFillTx/>
                  <a:latin typeface="+mn-lt" pitchFamily="34" charset="0"/>
                  <a:ea typeface="+mn-ea"/>
                  <a:cs typeface="+mn-cs"/>
                </a:rPr>
                <a:t>®</a:t>
              </a:r>
            </a:p>
          </p:txBody>
        </p:sp>
        <p:pic>
          <p:nvPicPr>
            <p:cNvPr id="100" name="Picture 2___">
              <a:extLst>
                <a:ext uri="{FF2B5EF4-FFF2-40B4-BE49-F238E27FC236}">
                  <a16:creationId xmlns:a16="http://schemas.microsoft.com/office/drawing/2014/main" id="{EB920798-62BA-F304-4459-8EA90FB12226}"/>
                </a:ext>
              </a:extLst>
            </p:cNvPr>
            <p:cNvPicPr>
              <a:picLocks noChangeAspect="1" noChangeArrowheads="1"/>
            </p:cNvPicPr>
            <p:nvPr/>
          </p:nvPicPr>
          <p:blipFill>
            <a:blip r:embed="rId65" cstate="print"/>
            <a:srcRect/>
            <a:stretch>
              <a:fillRect/>
            </a:stretch>
          </p:blipFill>
          <p:spPr bwMode="auto">
            <a:xfrm>
              <a:off x="7617351" y="2947082"/>
              <a:ext cx="302165" cy="358122"/>
            </a:xfrm>
            <a:prstGeom prst="rect">
              <a:avLst/>
            </a:prstGeom>
            <a:noFill/>
            <a:ln w="9525">
              <a:noFill/>
              <a:miter lim="800000"/>
              <a:headEnd/>
              <a:tailEnd/>
            </a:ln>
          </p:spPr>
        </p:pic>
        <p:pic>
          <p:nvPicPr>
            <p:cNvPr id="101" name="Picture 6___" descr="SystemC AMS Day">
              <a:extLst>
                <a:ext uri="{FF2B5EF4-FFF2-40B4-BE49-F238E27FC236}">
                  <a16:creationId xmlns:a16="http://schemas.microsoft.com/office/drawing/2014/main" id="{E36BD611-7119-B2E5-3647-4CD8817E67C5}"/>
                </a:ext>
              </a:extLst>
            </p:cNvPr>
            <p:cNvPicPr>
              <a:picLocks noChangeAspect="1" noChangeArrowheads="1"/>
            </p:cNvPicPr>
            <p:nvPr/>
          </p:nvPicPr>
          <p:blipFill>
            <a:blip r:embed="rId30" cstate="print"/>
            <a:srcRect/>
            <a:stretch>
              <a:fillRect/>
            </a:stretch>
          </p:blipFill>
          <p:spPr bwMode="auto">
            <a:xfrm>
              <a:off x="7086557" y="3508238"/>
              <a:ext cx="694248" cy="270367"/>
            </a:xfrm>
            <a:prstGeom prst="rect">
              <a:avLst/>
            </a:prstGeom>
            <a:noFill/>
          </p:spPr>
        </p:pic>
        <p:pic>
          <p:nvPicPr>
            <p:cNvPr id="102" name="Picture 8__" descr="http://www.padtinc.com/images/Ansys-logo.png">
              <a:extLst>
                <a:ext uri="{FF2B5EF4-FFF2-40B4-BE49-F238E27FC236}">
                  <a16:creationId xmlns:a16="http://schemas.microsoft.com/office/drawing/2014/main" id="{EF97E12E-E5DB-7C7D-C568-2C68741D320F}"/>
                </a:ext>
              </a:extLst>
            </p:cNvPr>
            <p:cNvPicPr>
              <a:picLocks noChangeAspect="1" noChangeArrowheads="1"/>
            </p:cNvPicPr>
            <p:nvPr/>
          </p:nvPicPr>
          <p:blipFill>
            <a:blip r:embed="rId31" cstate="print"/>
            <a:srcRect/>
            <a:stretch>
              <a:fillRect/>
            </a:stretch>
          </p:blipFill>
          <p:spPr bwMode="auto">
            <a:xfrm>
              <a:off x="3412879" y="1656300"/>
              <a:ext cx="533776" cy="199686"/>
            </a:xfrm>
            <a:prstGeom prst="rect">
              <a:avLst/>
            </a:prstGeom>
            <a:noFill/>
          </p:spPr>
        </p:pic>
        <p:sp>
          <p:nvSpPr>
            <p:cNvPr id="103" name="Textfeld 75">
              <a:extLst>
                <a:ext uri="{FF2B5EF4-FFF2-40B4-BE49-F238E27FC236}">
                  <a16:creationId xmlns:a16="http://schemas.microsoft.com/office/drawing/2014/main" id="{2F5873B9-DB00-DEE7-5994-E93F6B420E86}"/>
                </a:ext>
              </a:extLst>
            </p:cNvPr>
            <p:cNvSpPr txBox="1">
              <a:spLocks/>
            </p:cNvSpPr>
            <p:nvPr/>
          </p:nvSpPr>
          <p:spPr>
            <a:xfrm>
              <a:off x="3312141" y="1768017"/>
              <a:ext cx="766557"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err="1">
                  <a:ln>
                    <a:noFill/>
                  </a:ln>
                  <a:solidFill>
                    <a:srgbClr val="000000"/>
                  </a:solidFill>
                  <a:effectLst/>
                  <a:uLnTx/>
                  <a:uFillTx/>
                  <a:latin typeface="+mn-lt" pitchFamily="34" charset="0"/>
                  <a:ea typeface="+mn-ea"/>
                  <a:cs typeface="+mn-cs"/>
                </a:rPr>
                <a:t>Simplorer</a:t>
              </a:r>
              <a:endParaRPr kumimoji="0" lang="en-US" sz="500" b="0" i="0" u="none" strike="noStrike" kern="1200" cap="none" spc="0" normalizeH="0" baseline="0" noProof="0" dirty="0">
                <a:ln>
                  <a:noFill/>
                </a:ln>
                <a:solidFill>
                  <a:srgbClr val="000000"/>
                </a:solidFill>
                <a:effectLst/>
                <a:uLnTx/>
                <a:uFillTx/>
                <a:latin typeface="+mn-lt" pitchFamily="34" charset="0"/>
                <a:ea typeface="+mn-ea"/>
                <a:cs typeface="+mn-cs"/>
              </a:endParaRPr>
            </a:p>
          </p:txBody>
        </p:sp>
        <p:pic>
          <p:nvPicPr>
            <p:cNvPr id="104" name="Picture 12__" descr="AST">
              <a:extLst>
                <a:ext uri="{FF2B5EF4-FFF2-40B4-BE49-F238E27FC236}">
                  <a16:creationId xmlns:a16="http://schemas.microsoft.com/office/drawing/2014/main" id="{2FCAB8C2-AD20-C5B6-0431-9A8CB1D0D5AE}"/>
                </a:ext>
              </a:extLst>
            </p:cNvPr>
            <p:cNvPicPr>
              <a:picLocks noChangeAspect="1" noChangeArrowheads="1"/>
            </p:cNvPicPr>
            <p:nvPr/>
          </p:nvPicPr>
          <p:blipFill>
            <a:blip r:embed="rId66" cstate="print"/>
            <a:srcRect/>
            <a:stretch>
              <a:fillRect/>
            </a:stretch>
          </p:blipFill>
          <p:spPr bwMode="auto">
            <a:xfrm>
              <a:off x="6153729" y="1945034"/>
              <a:ext cx="199784" cy="195393"/>
            </a:xfrm>
            <a:prstGeom prst="rect">
              <a:avLst/>
            </a:prstGeom>
            <a:noFill/>
          </p:spPr>
        </p:pic>
        <p:pic>
          <p:nvPicPr>
            <p:cNvPr id="105" name="Picture 16__">
              <a:extLst>
                <a:ext uri="{FF2B5EF4-FFF2-40B4-BE49-F238E27FC236}">
                  <a16:creationId xmlns:a16="http://schemas.microsoft.com/office/drawing/2014/main" id="{39C137E6-0F35-B05C-B2A4-AB59A1504261}"/>
                </a:ext>
              </a:extLst>
            </p:cNvPr>
            <p:cNvPicPr>
              <a:picLocks noChangeAspect="1" noChangeArrowheads="1"/>
            </p:cNvPicPr>
            <p:nvPr/>
          </p:nvPicPr>
          <p:blipFill>
            <a:blip r:embed="rId52" cstate="print"/>
            <a:srcRect/>
            <a:stretch>
              <a:fillRect/>
            </a:stretch>
          </p:blipFill>
          <p:spPr bwMode="auto">
            <a:xfrm>
              <a:off x="8781976" y="2876621"/>
              <a:ext cx="641009" cy="133900"/>
            </a:xfrm>
            <a:prstGeom prst="rect">
              <a:avLst/>
            </a:prstGeom>
            <a:noFill/>
            <a:ln w="9525">
              <a:noFill/>
              <a:miter lim="800000"/>
              <a:headEnd/>
              <a:tailEnd/>
            </a:ln>
          </p:spPr>
        </p:pic>
        <p:sp>
          <p:nvSpPr>
            <p:cNvPr id="106" name="Textfeld 80">
              <a:extLst>
                <a:ext uri="{FF2B5EF4-FFF2-40B4-BE49-F238E27FC236}">
                  <a16:creationId xmlns:a16="http://schemas.microsoft.com/office/drawing/2014/main" id="{03CB8D84-3D4E-EC1C-3FFD-16061651328B}"/>
                </a:ext>
              </a:extLst>
            </p:cNvPr>
            <p:cNvSpPr txBox="1">
              <a:spLocks/>
            </p:cNvSpPr>
            <p:nvPr/>
          </p:nvSpPr>
          <p:spPr>
            <a:xfrm>
              <a:off x="8803120" y="3033745"/>
              <a:ext cx="564578"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VEOS</a:t>
              </a:r>
            </a:p>
          </p:txBody>
        </p:sp>
        <p:pic>
          <p:nvPicPr>
            <p:cNvPr id="107" name="Picture 16___" descr="https://www.python.org/static/community_logos/python-logo-master-v3-TM.png">
              <a:extLst>
                <a:ext uri="{FF2B5EF4-FFF2-40B4-BE49-F238E27FC236}">
                  <a16:creationId xmlns:a16="http://schemas.microsoft.com/office/drawing/2014/main" id="{953138D3-9A44-3A13-EE14-CB15CA1C8BE7}"/>
                </a:ext>
              </a:extLst>
            </p:cNvPr>
            <p:cNvPicPr>
              <a:picLocks noChangeAspect="1" noChangeArrowheads="1"/>
            </p:cNvPicPr>
            <p:nvPr/>
          </p:nvPicPr>
          <p:blipFill>
            <a:blip r:embed="rId67" cstate="print"/>
            <a:srcRect/>
            <a:stretch>
              <a:fillRect/>
            </a:stretch>
          </p:blipFill>
          <p:spPr bwMode="auto">
            <a:xfrm>
              <a:off x="7875431" y="3538891"/>
              <a:ext cx="1209503" cy="407044"/>
            </a:xfrm>
            <a:prstGeom prst="rect">
              <a:avLst/>
            </a:prstGeom>
            <a:noFill/>
          </p:spPr>
        </p:pic>
        <p:pic>
          <p:nvPicPr>
            <p:cNvPr id="108" name="Picture 18" descr="javalogo">
              <a:extLst>
                <a:ext uri="{FF2B5EF4-FFF2-40B4-BE49-F238E27FC236}">
                  <a16:creationId xmlns:a16="http://schemas.microsoft.com/office/drawing/2014/main" id="{A1AD6CEF-C3F1-8B05-7DB9-831F8001002B}"/>
                </a:ext>
              </a:extLst>
            </p:cNvPr>
            <p:cNvPicPr>
              <a:picLocks noChangeAspect="1" noChangeArrowheads="1"/>
            </p:cNvPicPr>
            <p:nvPr/>
          </p:nvPicPr>
          <p:blipFill>
            <a:blip r:embed="rId68" cstate="print"/>
            <a:srcRect/>
            <a:stretch>
              <a:fillRect/>
            </a:stretch>
          </p:blipFill>
          <p:spPr bwMode="auto">
            <a:xfrm>
              <a:off x="9501288" y="3415657"/>
              <a:ext cx="581256" cy="581256"/>
            </a:xfrm>
            <a:prstGeom prst="rect">
              <a:avLst/>
            </a:prstGeom>
            <a:noFill/>
          </p:spPr>
        </p:pic>
        <p:pic>
          <p:nvPicPr>
            <p:cNvPr id="109" name="Picture 20" descr="File:The C Programming Language logo.svg">
              <a:extLst>
                <a:ext uri="{FF2B5EF4-FFF2-40B4-BE49-F238E27FC236}">
                  <a16:creationId xmlns:a16="http://schemas.microsoft.com/office/drawing/2014/main" id="{1F2C9E87-D88B-0CC4-F631-4F3E1EDD8711}"/>
                </a:ext>
              </a:extLst>
            </p:cNvPr>
            <p:cNvPicPr>
              <a:picLocks noChangeAspect="1" noChangeArrowheads="1"/>
            </p:cNvPicPr>
            <p:nvPr/>
          </p:nvPicPr>
          <p:blipFill>
            <a:blip r:embed="rId29" cstate="print"/>
            <a:srcRect/>
            <a:stretch>
              <a:fillRect/>
            </a:stretch>
          </p:blipFill>
          <p:spPr bwMode="auto">
            <a:xfrm>
              <a:off x="10089442" y="3453063"/>
              <a:ext cx="466864" cy="497731"/>
            </a:xfrm>
            <a:prstGeom prst="rect">
              <a:avLst/>
            </a:prstGeom>
            <a:noFill/>
          </p:spPr>
        </p:pic>
        <p:pic>
          <p:nvPicPr>
            <p:cNvPr id="110" name="Picture 22_" descr="Berner &amp; Mattner">
              <a:extLst>
                <a:ext uri="{FF2B5EF4-FFF2-40B4-BE49-F238E27FC236}">
                  <a16:creationId xmlns:a16="http://schemas.microsoft.com/office/drawing/2014/main" id="{E7E04592-3969-753F-52C8-3ED8D7B1559D}"/>
                </a:ext>
              </a:extLst>
            </p:cNvPr>
            <p:cNvPicPr>
              <a:picLocks noChangeAspect="1" noChangeArrowheads="1"/>
            </p:cNvPicPr>
            <p:nvPr/>
          </p:nvPicPr>
          <p:blipFill>
            <a:blip r:embed="rId69" cstate="print"/>
            <a:srcRect/>
            <a:stretch>
              <a:fillRect/>
            </a:stretch>
          </p:blipFill>
          <p:spPr bwMode="auto">
            <a:xfrm>
              <a:off x="6413836" y="3466300"/>
              <a:ext cx="539058" cy="271468"/>
            </a:xfrm>
            <a:prstGeom prst="rect">
              <a:avLst/>
            </a:prstGeom>
            <a:noFill/>
          </p:spPr>
        </p:pic>
        <p:pic>
          <p:nvPicPr>
            <p:cNvPr id="111" name="Picture 2____" descr="20sim_version_logo">
              <a:extLst>
                <a:ext uri="{FF2B5EF4-FFF2-40B4-BE49-F238E27FC236}">
                  <a16:creationId xmlns:a16="http://schemas.microsoft.com/office/drawing/2014/main" id="{EED8B5BE-B008-11E6-BA08-944507157F4A}"/>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8359835" y="2403436"/>
              <a:ext cx="695465" cy="2165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______" descr="http://www.avl-ast.de/avl-advanced-simulation-technologies-konferenz-2014/images/logos/Cruise_Icon_AVLCruise_A.png">
              <a:extLst>
                <a:ext uri="{FF2B5EF4-FFF2-40B4-BE49-F238E27FC236}">
                  <a16:creationId xmlns:a16="http://schemas.microsoft.com/office/drawing/2014/main" id="{348533D1-A68A-611A-53B2-24DFC9E09AC1}"/>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781761" y="1735076"/>
              <a:ext cx="829836" cy="18188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__" descr="https://pbs.twimg.com/media/Cd1udqVXEAIzMIl.jpg">
              <a:extLst>
                <a:ext uri="{FF2B5EF4-FFF2-40B4-BE49-F238E27FC236}">
                  <a16:creationId xmlns:a16="http://schemas.microsoft.com/office/drawing/2014/main" id="{42878EC7-4517-1C23-7DCB-73FF22C9A8EE}"/>
                </a:ext>
              </a:extLst>
            </p:cNvPr>
            <p:cNvPicPr>
              <a:picLocks noChangeAspect="1" noChangeArrowheads="1"/>
            </p:cNvPicPr>
            <p:nvPr/>
          </p:nvPicPr>
          <p:blipFill rotWithShape="1">
            <a:blip r:embed="rId71" cstate="print">
              <a:extLst>
                <a:ext uri="{28A0092B-C50C-407E-A947-70E740481C1C}">
                  <a14:useLocalDpi xmlns:a14="http://schemas.microsoft.com/office/drawing/2010/main" val="0"/>
                </a:ext>
              </a:extLst>
            </a:blip>
            <a:srcRect t="8413" r="63896" b="74616"/>
            <a:stretch/>
          </p:blipFill>
          <p:spPr bwMode="auto">
            <a:xfrm>
              <a:off x="6493135" y="3268283"/>
              <a:ext cx="871783" cy="20421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0" descr="https://firmenportal.iaeste.at/sites/default/files/logos/41-avl/AVL_kal_Logo_2014.jpg">
              <a:extLst>
                <a:ext uri="{FF2B5EF4-FFF2-40B4-BE49-F238E27FC236}">
                  <a16:creationId xmlns:a16="http://schemas.microsoft.com/office/drawing/2014/main" id="{B8CA58A2-715D-66E2-4118-83FBFE179EEA}"/>
                </a:ext>
              </a:extLst>
            </p:cNvPr>
            <p:cNvPicPr>
              <a:picLocks noChangeAspect="1" noChangeArrowheads="1"/>
            </p:cNvPicPr>
            <p:nvPr/>
          </p:nvPicPr>
          <p:blipFill>
            <a:blip r:embed="rId72" cstate="print">
              <a:extLst>
                <a:ext uri="{28A0092B-C50C-407E-A947-70E740481C1C}">
                  <a14:useLocalDpi xmlns:a14="http://schemas.microsoft.com/office/drawing/2010/main" val="0"/>
                </a:ext>
              </a:extLst>
            </a:blip>
            <a:srcRect/>
            <a:stretch>
              <a:fillRect/>
            </a:stretch>
          </p:blipFill>
          <p:spPr bwMode="auto">
            <a:xfrm>
              <a:off x="5955267" y="3201971"/>
              <a:ext cx="523938" cy="22454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8___" descr="http://www.nomagic.com/media/k2/items/cache/3899dfe821816fbcb3db3e3b23f81585_L.jpg">
              <a:extLst>
                <a:ext uri="{FF2B5EF4-FFF2-40B4-BE49-F238E27FC236}">
                  <a16:creationId xmlns:a16="http://schemas.microsoft.com/office/drawing/2014/main" id="{5BDA0319-5EE8-2CA3-581E-85BE9B135929}"/>
                </a:ext>
              </a:extLst>
            </p:cNvPr>
            <p:cNvPicPr>
              <a:picLocks noChangeAspect="1" noChangeArrowheads="1"/>
            </p:cNvPicPr>
            <p:nvPr/>
          </p:nvPicPr>
          <p:blipFill rotWithShape="1">
            <a:blip r:embed="rId73" cstate="print">
              <a:extLst>
                <a:ext uri="{28A0092B-C50C-407E-A947-70E740481C1C}">
                  <a14:useLocalDpi xmlns:a14="http://schemas.microsoft.com/office/drawing/2010/main" val="0"/>
                </a:ext>
              </a:extLst>
            </a:blip>
            <a:srcRect l="41860" t="7119" r="-1681" b="71591"/>
            <a:stretch/>
          </p:blipFill>
          <p:spPr bwMode="auto">
            <a:xfrm>
              <a:off x="10075352" y="2564928"/>
              <a:ext cx="656170" cy="24951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8____" descr="http://regenics.de/uploads/images/partner/vector.png">
              <a:extLst>
                <a:ext uri="{FF2B5EF4-FFF2-40B4-BE49-F238E27FC236}">
                  <a16:creationId xmlns:a16="http://schemas.microsoft.com/office/drawing/2014/main" id="{E2D278B8-2069-E356-6E80-690E529E84A0}"/>
                </a:ext>
              </a:extLst>
            </p:cNvPr>
            <p:cNvPicPr>
              <a:picLocks noChangeAspect="1" noChangeArrowheads="1"/>
            </p:cNvPicPr>
            <p:nvPr/>
          </p:nvPicPr>
          <p:blipFill>
            <a:blip r:embed="rId74" cstate="print">
              <a:extLst>
                <a:ext uri="{28A0092B-C50C-407E-A947-70E740481C1C}">
                  <a14:useLocalDpi xmlns:a14="http://schemas.microsoft.com/office/drawing/2010/main" val="0"/>
                </a:ext>
              </a:extLst>
            </a:blip>
            <a:srcRect/>
            <a:stretch>
              <a:fillRect/>
            </a:stretch>
          </p:blipFill>
          <p:spPr bwMode="auto">
            <a:xfrm>
              <a:off x="9619711" y="3079312"/>
              <a:ext cx="799383" cy="233154"/>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2_" descr="http://daccosim.foundry.supelec.fr/logoDaccosim.png">
              <a:extLst>
                <a:ext uri="{FF2B5EF4-FFF2-40B4-BE49-F238E27FC236}">
                  <a16:creationId xmlns:a16="http://schemas.microsoft.com/office/drawing/2014/main" id="{0F22434E-0155-96D7-8E7F-69AEBF1B40E6}"/>
                </a:ext>
              </a:extLst>
            </p:cNvPr>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4080470" y="3252133"/>
              <a:ext cx="316785" cy="225084"/>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4" descr="http://www.mathworks.com/cmsimages/36555_wm_tesis_logo.jpg">
              <a:extLst>
                <a:ext uri="{FF2B5EF4-FFF2-40B4-BE49-F238E27FC236}">
                  <a16:creationId xmlns:a16="http://schemas.microsoft.com/office/drawing/2014/main" id="{94A1C460-1D4B-C59C-2419-1815AECA5440}"/>
                </a:ext>
              </a:extLst>
            </p:cNvPr>
            <p:cNvPicPr>
              <a:picLocks noChangeAspect="1" noChangeArrowheads="1"/>
            </p:cNvPicPr>
            <p:nvPr/>
          </p:nvPicPr>
          <p:blipFill>
            <a:blip r:embed="rId76" cstate="print">
              <a:extLst>
                <a:ext uri="{28A0092B-C50C-407E-A947-70E740481C1C}">
                  <a14:useLocalDpi xmlns:a14="http://schemas.microsoft.com/office/drawing/2010/main" val="0"/>
                </a:ext>
              </a:extLst>
            </a:blip>
            <a:srcRect/>
            <a:stretch>
              <a:fillRect/>
            </a:stretch>
          </p:blipFill>
          <p:spPr bwMode="auto">
            <a:xfrm>
              <a:off x="6725267" y="1670034"/>
              <a:ext cx="421218" cy="33969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6____" descr="http://d18lhfxtyyykhi.cloudfront.net/cdn/farfuture/Ix1sNJMFpplALEGXkIxXfd2HZkgNvo8L_oDbWteFuAM/mtime:1446230873/sites/default/files/Easy5_1140x270.png">
              <a:extLst>
                <a:ext uri="{FF2B5EF4-FFF2-40B4-BE49-F238E27FC236}">
                  <a16:creationId xmlns:a16="http://schemas.microsoft.com/office/drawing/2014/main" id="{BC100205-A9F1-C99E-9725-6DACA93B895A}"/>
                </a:ext>
              </a:extLst>
            </p:cNvPr>
            <p:cNvPicPr>
              <a:picLocks noChangeAspect="1" noChangeArrowheads="1"/>
            </p:cNvPicPr>
            <p:nvPr/>
          </p:nvPicPr>
          <p:blipFill rotWithShape="1">
            <a:blip r:embed="rId37" cstate="print">
              <a:extLst>
                <a:ext uri="{28A0092B-C50C-407E-A947-70E740481C1C}">
                  <a14:useLocalDpi xmlns:a14="http://schemas.microsoft.com/office/drawing/2010/main" val="0"/>
                </a:ext>
              </a:extLst>
            </a:blip>
            <a:srcRect t="26643" r="68266" b="36786"/>
            <a:stretch/>
          </p:blipFill>
          <p:spPr bwMode="auto">
            <a:xfrm>
              <a:off x="2153675" y="2322588"/>
              <a:ext cx="682329" cy="185556"/>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8_" descr="https://energyplus.net/sites/all/themes/eplus_bootstrap/images/energyplus.jpg">
              <a:extLst>
                <a:ext uri="{FF2B5EF4-FFF2-40B4-BE49-F238E27FC236}">
                  <a16:creationId xmlns:a16="http://schemas.microsoft.com/office/drawing/2014/main" id="{7FCDFA45-001A-30DF-0F1B-4E4F55B806B3}"/>
                </a:ext>
              </a:extLst>
            </p:cNvPr>
            <p:cNvPicPr>
              <a:picLocks noChangeAspect="1" noChangeArrowheads="1"/>
            </p:cNvPicPr>
            <p:nvPr/>
          </p:nvPicPr>
          <p:blipFill>
            <a:blip r:embed="rId77" cstate="print">
              <a:extLst>
                <a:ext uri="{28A0092B-C50C-407E-A947-70E740481C1C}">
                  <a14:useLocalDpi xmlns:a14="http://schemas.microsoft.com/office/drawing/2010/main" val="0"/>
                </a:ext>
              </a:extLst>
            </a:blip>
            <a:srcRect/>
            <a:stretch>
              <a:fillRect/>
            </a:stretch>
          </p:blipFill>
          <p:spPr bwMode="auto">
            <a:xfrm>
              <a:off x="6463826" y="2036773"/>
              <a:ext cx="437515" cy="29167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0_" descr="http://www.etas.com/data/group_subsidiaries_germany/ETAS_APL_Inca_rdax_100.jpg">
              <a:extLst>
                <a:ext uri="{FF2B5EF4-FFF2-40B4-BE49-F238E27FC236}">
                  <a16:creationId xmlns:a16="http://schemas.microsoft.com/office/drawing/2014/main" id="{34568CBA-F177-32E8-B6BC-B9E74B5CDD0E}"/>
                </a:ext>
              </a:extLst>
            </p:cNvPr>
            <p:cNvPicPr>
              <a:picLocks noChangeAspect="1" noChangeArrowheads="1"/>
            </p:cNvPicPr>
            <p:nvPr/>
          </p:nvPicPr>
          <p:blipFill>
            <a:blip r:embed="rId78" cstate="print">
              <a:extLst>
                <a:ext uri="{28A0092B-C50C-407E-A947-70E740481C1C}">
                  <a14:useLocalDpi xmlns:a14="http://schemas.microsoft.com/office/drawing/2010/main" val="0"/>
                </a:ext>
              </a:extLst>
            </a:blip>
            <a:srcRect/>
            <a:stretch>
              <a:fillRect/>
            </a:stretch>
          </p:blipFill>
          <p:spPr bwMode="auto">
            <a:xfrm>
              <a:off x="678403" y="2365682"/>
              <a:ext cx="320715" cy="320715"/>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7___">
              <a:extLst>
                <a:ext uri="{FF2B5EF4-FFF2-40B4-BE49-F238E27FC236}">
                  <a16:creationId xmlns:a16="http://schemas.microsoft.com/office/drawing/2014/main" id="{249BC341-0480-59DC-8D7A-301FD5CB250F}"/>
                </a:ext>
              </a:extLst>
            </p:cNvPr>
            <p:cNvPicPr>
              <a:picLocks noChangeAspect="1" noChangeArrowheads="1"/>
            </p:cNvPicPr>
            <p:nvPr/>
          </p:nvPicPr>
          <p:blipFill>
            <a:blip r:embed="rId17" cstate="print"/>
            <a:srcRect/>
            <a:stretch>
              <a:fillRect/>
            </a:stretch>
          </p:blipFill>
          <p:spPr bwMode="auto">
            <a:xfrm>
              <a:off x="657188" y="2737647"/>
              <a:ext cx="433769" cy="162440"/>
            </a:xfrm>
            <a:prstGeom prst="rect">
              <a:avLst/>
            </a:prstGeom>
            <a:noFill/>
            <a:ln w="9525">
              <a:noFill/>
              <a:miter lim="800000"/>
              <a:headEnd/>
              <a:tailEnd/>
            </a:ln>
          </p:spPr>
        </p:pic>
        <p:sp>
          <p:nvSpPr>
            <p:cNvPr id="123" name="Textfeld 88">
              <a:extLst>
                <a:ext uri="{FF2B5EF4-FFF2-40B4-BE49-F238E27FC236}">
                  <a16:creationId xmlns:a16="http://schemas.microsoft.com/office/drawing/2014/main" id="{1B22AE7B-CB57-1283-11FF-A95027AB22F9}"/>
                </a:ext>
              </a:extLst>
            </p:cNvPr>
            <p:cNvSpPr txBox="1">
              <a:spLocks/>
            </p:cNvSpPr>
            <p:nvPr/>
          </p:nvSpPr>
          <p:spPr>
            <a:xfrm>
              <a:off x="472885" y="2809295"/>
              <a:ext cx="835485" cy="255583"/>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pitchFamily="34" charset="0"/>
                  <a:ea typeface="+mn-ea"/>
                  <a:cs typeface="+mn-cs"/>
                </a:rPr>
                <a:t>INCA Flow</a:t>
              </a:r>
            </a:p>
          </p:txBody>
        </p:sp>
        <p:pic>
          <p:nvPicPr>
            <p:cNvPr id="124" name="Picture 22__" descr="Hopsan NG">
              <a:extLst>
                <a:ext uri="{FF2B5EF4-FFF2-40B4-BE49-F238E27FC236}">
                  <a16:creationId xmlns:a16="http://schemas.microsoft.com/office/drawing/2014/main" id="{558F6DFA-E9B4-F4E9-B71A-033F0F495FF0}"/>
                </a:ext>
              </a:extLst>
            </p:cNvPr>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6682583" y="2703434"/>
              <a:ext cx="837202" cy="14161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4_" descr="http://www.ricardo.com/Global/IA/Software-Powertrain-Engineering/Logos/IGNITE_75.jpg">
              <a:extLst>
                <a:ext uri="{FF2B5EF4-FFF2-40B4-BE49-F238E27FC236}">
                  <a16:creationId xmlns:a16="http://schemas.microsoft.com/office/drawing/2014/main" id="{F2240713-6986-2A55-2C68-415685A73347}"/>
                </a:ext>
              </a:extLst>
            </p:cNvPr>
            <p:cNvPicPr>
              <a:picLocks noChangeAspect="1" noChangeArrowheads="1"/>
            </p:cNvPicPr>
            <p:nvPr/>
          </p:nvPicPr>
          <p:blipFill>
            <a:blip r:embed="rId80" cstate="print">
              <a:extLst>
                <a:ext uri="{28A0092B-C50C-407E-A947-70E740481C1C}">
                  <a14:useLocalDpi xmlns:a14="http://schemas.microsoft.com/office/drawing/2010/main" val="0"/>
                </a:ext>
              </a:extLst>
            </a:blip>
            <a:srcRect/>
            <a:stretch>
              <a:fillRect/>
            </a:stretch>
          </p:blipFill>
          <p:spPr bwMode="auto">
            <a:xfrm>
              <a:off x="4555486" y="2075562"/>
              <a:ext cx="284140" cy="28414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6_" descr="https://bitbucket-assetroot.s3.amazonaws.com/c/photos/2013/Jun/03/javafmi-logo-1999268783-5_avatar.png">
              <a:extLst>
                <a:ext uri="{FF2B5EF4-FFF2-40B4-BE49-F238E27FC236}">
                  <a16:creationId xmlns:a16="http://schemas.microsoft.com/office/drawing/2014/main" id="{4A382E27-99A3-D079-BE76-760613BEDF92}"/>
                </a:ext>
              </a:extLst>
            </p:cNvPr>
            <p:cNvPicPr>
              <a:picLocks noChangeAspect="1" noChangeArrowheads="1"/>
            </p:cNvPicPr>
            <p:nvPr/>
          </p:nvPicPr>
          <p:blipFill>
            <a:blip r:embed="rId81" cstate="print">
              <a:extLst>
                <a:ext uri="{28A0092B-C50C-407E-A947-70E740481C1C}">
                  <a14:useLocalDpi xmlns:a14="http://schemas.microsoft.com/office/drawing/2010/main" val="0"/>
                </a:ext>
              </a:extLst>
            </a:blip>
            <a:srcRect/>
            <a:stretch>
              <a:fillRect/>
            </a:stretch>
          </p:blipFill>
          <p:spPr bwMode="auto">
            <a:xfrm>
              <a:off x="9192832" y="3532952"/>
              <a:ext cx="396356" cy="396356"/>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2___" descr="http://www.berner-mattner.com/cms/upload/2_IMAGES/_Header/BernerMattner_header_produkte_messina.jpg">
              <a:extLst>
                <a:ext uri="{FF2B5EF4-FFF2-40B4-BE49-F238E27FC236}">
                  <a16:creationId xmlns:a16="http://schemas.microsoft.com/office/drawing/2014/main" id="{6C77B2EE-4675-A99B-2084-12B3F7A379CA}"/>
                </a:ext>
              </a:extLst>
            </p:cNvPr>
            <p:cNvPicPr>
              <a:picLocks noChangeAspect="1" noChangeArrowheads="1"/>
            </p:cNvPicPr>
            <p:nvPr/>
          </p:nvPicPr>
          <p:blipFill rotWithShape="1">
            <a:blip r:embed="rId82" cstate="print">
              <a:extLst>
                <a:ext uri="{28A0092B-C50C-407E-A947-70E740481C1C}">
                  <a14:useLocalDpi xmlns:a14="http://schemas.microsoft.com/office/drawing/2010/main" val="0"/>
                </a:ext>
              </a:extLst>
            </a:blip>
            <a:srcRect l="62001" t="47140" r="13999" b="14430"/>
            <a:stretch/>
          </p:blipFill>
          <p:spPr bwMode="auto">
            <a:xfrm>
              <a:off x="7665040" y="2583059"/>
              <a:ext cx="690985" cy="19826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8" descr="http://www.functionbay.org/templates/fbg2013/images/logo_header.png">
              <a:extLst>
                <a:ext uri="{FF2B5EF4-FFF2-40B4-BE49-F238E27FC236}">
                  <a16:creationId xmlns:a16="http://schemas.microsoft.com/office/drawing/2014/main" id="{59646339-DF5D-97ED-8BB5-683CCC6B38EF}"/>
                </a:ext>
              </a:extLst>
            </p:cNvPr>
            <p:cNvPicPr>
              <a:picLocks noChangeAspect="1" noChangeArrowheads="1"/>
            </p:cNvPicPr>
            <p:nvPr/>
          </p:nvPicPr>
          <p:blipFill>
            <a:blip r:embed="rId83" cstate="print">
              <a:extLst>
                <a:ext uri="{28A0092B-C50C-407E-A947-70E740481C1C}">
                  <a14:useLocalDpi xmlns:a14="http://schemas.microsoft.com/office/drawing/2010/main" val="0"/>
                </a:ext>
              </a:extLst>
            </a:blip>
            <a:srcRect/>
            <a:stretch>
              <a:fillRect/>
            </a:stretch>
          </p:blipFill>
          <p:spPr bwMode="auto">
            <a:xfrm>
              <a:off x="1597388" y="2516572"/>
              <a:ext cx="1011388" cy="248194"/>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30" descr="http://www.scilab.org/var/ezflow_site/storage/images/design/scilab/733-3-eng-US/Scilab.png">
              <a:extLst>
                <a:ext uri="{FF2B5EF4-FFF2-40B4-BE49-F238E27FC236}">
                  <a16:creationId xmlns:a16="http://schemas.microsoft.com/office/drawing/2014/main" id="{64BBDC0E-A218-CAE9-B73C-83E1A4FD7FA8}"/>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076920" y="1814123"/>
              <a:ext cx="433558" cy="216778"/>
            </a:xfrm>
            <a:prstGeom prst="rect">
              <a:avLst/>
            </a:prstGeom>
            <a:solidFill>
              <a:srgbClr val="06315F"/>
            </a:solidFill>
          </p:spPr>
        </p:pic>
        <p:pic>
          <p:nvPicPr>
            <p:cNvPr id="130" name="Picture 40" descr="http://news.ccur.com/catalog/images/SIMWBnew.jpg">
              <a:extLst>
                <a:ext uri="{FF2B5EF4-FFF2-40B4-BE49-F238E27FC236}">
                  <a16:creationId xmlns:a16="http://schemas.microsoft.com/office/drawing/2014/main" id="{195546B1-83F2-DA92-BC8B-3321459BE5B9}"/>
                </a:ext>
              </a:extLst>
            </p:cNvPr>
            <p:cNvPicPr>
              <a:picLocks noChangeAspect="1" noChangeArrowheads="1"/>
            </p:cNvPicPr>
            <p:nvPr/>
          </p:nvPicPr>
          <p:blipFill>
            <a:blip r:embed="rId84" cstate="print">
              <a:extLst>
                <a:ext uri="{28A0092B-C50C-407E-A947-70E740481C1C}">
                  <a14:useLocalDpi xmlns:a14="http://schemas.microsoft.com/office/drawing/2010/main" val="0"/>
                </a:ext>
              </a:extLst>
            </a:blip>
            <a:srcRect/>
            <a:stretch>
              <a:fillRect/>
            </a:stretch>
          </p:blipFill>
          <p:spPr bwMode="auto">
            <a:xfrm>
              <a:off x="2489442" y="3213671"/>
              <a:ext cx="999239" cy="262300"/>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4" descr="https://upload.wikimedia.org/wikipedia/de/6/67/Labview-logo.jpg">
              <a:extLst>
                <a:ext uri="{FF2B5EF4-FFF2-40B4-BE49-F238E27FC236}">
                  <a16:creationId xmlns:a16="http://schemas.microsoft.com/office/drawing/2014/main" id="{0FF02DAE-1FC1-01B5-1277-C53B31560D6C}"/>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8810484" y="2564928"/>
              <a:ext cx="667485" cy="16583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feld 103">
              <a:extLst>
                <a:ext uri="{FF2B5EF4-FFF2-40B4-BE49-F238E27FC236}">
                  <a16:creationId xmlns:a16="http://schemas.microsoft.com/office/drawing/2014/main" id="{311C0F8C-F60C-7FAE-69DB-BD9877E55FB8}"/>
                </a:ext>
              </a:extLst>
            </p:cNvPr>
            <p:cNvSpPr txBox="1">
              <a:spLocks/>
            </p:cNvSpPr>
            <p:nvPr/>
          </p:nvSpPr>
          <p:spPr>
            <a:xfrm>
              <a:off x="8807193" y="2663004"/>
              <a:ext cx="588623" cy="240707"/>
            </a:xfrm>
            <a:prstGeom prst="rect">
              <a:avLst/>
            </a:prstGeom>
            <a:solidFill>
              <a:srgbClr val="000000">
                <a:alpha val="0"/>
              </a:srgbClr>
            </a:solidFill>
          </p:spPr>
          <p:txBody>
            <a:bodyPr wrap="none" rtlCol="0">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00" b="0" i="0" u="none" strike="noStrike" kern="1200" cap="none" spc="0" normalizeH="0" baseline="0" noProof="0" dirty="0">
                  <a:ln>
                    <a:noFill/>
                  </a:ln>
                  <a:solidFill>
                    <a:srgbClr val="000000"/>
                  </a:solidFill>
                  <a:effectLst/>
                  <a:uLnTx/>
                  <a:uFillTx/>
                  <a:latin typeface="+mn-lt" pitchFamily="34" charset="0"/>
                  <a:ea typeface="+mn-ea"/>
                  <a:cs typeface="+mn-cs"/>
                </a:rPr>
                <a:t>By TLK</a:t>
              </a:r>
            </a:p>
          </p:txBody>
        </p:sp>
        <p:pic>
          <p:nvPicPr>
            <p:cNvPr id="133" name="Picture 32" descr="xMOD™">
              <a:extLst>
                <a:ext uri="{FF2B5EF4-FFF2-40B4-BE49-F238E27FC236}">
                  <a16:creationId xmlns:a16="http://schemas.microsoft.com/office/drawing/2014/main" id="{7EAC66A6-9C21-F021-CA6F-B173FC6A46F8}"/>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5141770" y="3029546"/>
              <a:ext cx="792317" cy="34663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3___">
              <a:extLst>
                <a:ext uri="{FF2B5EF4-FFF2-40B4-BE49-F238E27FC236}">
                  <a16:creationId xmlns:a16="http://schemas.microsoft.com/office/drawing/2014/main" id="{11548D6A-8F19-314D-4323-32293BAA91DE}"/>
                </a:ext>
              </a:extLst>
            </p:cNvPr>
            <p:cNvPicPr>
              <a:picLocks noChangeAspect="1"/>
            </p:cNvPicPr>
            <p:nvPr/>
          </p:nvPicPr>
          <p:blipFill>
            <a:blip r:embed="rId87"/>
            <a:stretch>
              <a:fillRect/>
            </a:stretch>
          </p:blipFill>
          <p:spPr>
            <a:xfrm>
              <a:off x="2767017" y="1637395"/>
              <a:ext cx="587630" cy="330814"/>
            </a:xfrm>
            <a:prstGeom prst="rect">
              <a:avLst/>
            </a:prstGeom>
          </p:spPr>
        </p:pic>
        <p:pic>
          <p:nvPicPr>
            <p:cNvPr id="135" name="Picture 4___">
              <a:extLst>
                <a:ext uri="{FF2B5EF4-FFF2-40B4-BE49-F238E27FC236}">
                  <a16:creationId xmlns:a16="http://schemas.microsoft.com/office/drawing/2014/main" id="{EF4245FA-0AEF-AF46-A8C3-3AA3ACED1E1E}"/>
                </a:ext>
              </a:extLst>
            </p:cNvPr>
            <p:cNvPicPr>
              <a:picLocks noChangeAspect="1"/>
            </p:cNvPicPr>
            <p:nvPr/>
          </p:nvPicPr>
          <p:blipFill>
            <a:blip r:embed="rId88" cstate="print">
              <a:extLst>
                <a:ext uri="{28A0092B-C50C-407E-A947-70E740481C1C}">
                  <a14:useLocalDpi xmlns:a14="http://schemas.microsoft.com/office/drawing/2010/main" val="0"/>
                </a:ext>
              </a:extLst>
            </a:blip>
            <a:stretch>
              <a:fillRect/>
            </a:stretch>
          </p:blipFill>
          <p:spPr>
            <a:xfrm>
              <a:off x="2636358" y="2162854"/>
              <a:ext cx="786542" cy="173039"/>
            </a:xfrm>
            <a:prstGeom prst="rect">
              <a:avLst/>
            </a:prstGeom>
          </p:spPr>
        </p:pic>
        <p:pic>
          <p:nvPicPr>
            <p:cNvPr id="136" name="Picture 154">
              <a:extLst>
                <a:ext uri="{FF2B5EF4-FFF2-40B4-BE49-F238E27FC236}">
                  <a16:creationId xmlns:a16="http://schemas.microsoft.com/office/drawing/2014/main" id="{A84CFE51-2378-E0E9-B189-DA54AD684D45}"/>
                </a:ext>
              </a:extLst>
            </p:cNvPr>
            <p:cNvPicPr>
              <a:picLocks noChangeAspect="1"/>
            </p:cNvPicPr>
            <p:nvPr/>
          </p:nvPicPr>
          <p:blipFill>
            <a:blip r:embed="rId89" cstate="print">
              <a:extLst>
                <a:ext uri="{28A0092B-C50C-407E-A947-70E740481C1C}">
                  <a14:useLocalDpi xmlns:a14="http://schemas.microsoft.com/office/drawing/2010/main" val="0"/>
                </a:ext>
              </a:extLst>
            </a:blip>
            <a:stretch>
              <a:fillRect/>
            </a:stretch>
          </p:blipFill>
          <p:spPr>
            <a:xfrm>
              <a:off x="896993" y="3017908"/>
              <a:ext cx="433070" cy="433070"/>
            </a:xfrm>
            <a:prstGeom prst="rect">
              <a:avLst/>
            </a:prstGeom>
          </p:spPr>
        </p:pic>
        <p:pic>
          <p:nvPicPr>
            <p:cNvPr id="137" name="Picture 155">
              <a:extLst>
                <a:ext uri="{FF2B5EF4-FFF2-40B4-BE49-F238E27FC236}">
                  <a16:creationId xmlns:a16="http://schemas.microsoft.com/office/drawing/2014/main" id="{B1357931-E536-3955-5809-1402C2C5529E}"/>
                </a:ext>
              </a:extLst>
            </p:cNvPr>
            <p:cNvPicPr>
              <a:picLocks noChangeAspect="1"/>
            </p:cNvPicPr>
            <p:nvPr/>
          </p:nvPicPr>
          <p:blipFill>
            <a:blip r:embed="rId90" cstate="print">
              <a:extLst>
                <a:ext uri="{28A0092B-C50C-407E-A947-70E740481C1C}">
                  <a14:useLocalDpi xmlns:a14="http://schemas.microsoft.com/office/drawing/2010/main" val="0"/>
                </a:ext>
              </a:extLst>
            </a:blip>
            <a:stretch>
              <a:fillRect/>
            </a:stretch>
          </p:blipFill>
          <p:spPr>
            <a:xfrm>
              <a:off x="1836365" y="3464834"/>
              <a:ext cx="373836" cy="373836"/>
            </a:xfrm>
            <a:prstGeom prst="rect">
              <a:avLst/>
            </a:prstGeom>
          </p:spPr>
        </p:pic>
      </p:grpSp>
      <p:sp>
        <p:nvSpPr>
          <p:cNvPr id="138" name="TextBox 156">
            <a:extLst>
              <a:ext uri="{FF2B5EF4-FFF2-40B4-BE49-F238E27FC236}">
                <a16:creationId xmlns:a16="http://schemas.microsoft.com/office/drawing/2014/main" id="{45E3F80A-360F-F324-4396-74ED16B437AC}"/>
              </a:ext>
            </a:extLst>
          </p:cNvPr>
          <p:cNvSpPr txBox="1"/>
          <p:nvPr/>
        </p:nvSpPr>
        <p:spPr>
          <a:xfrm>
            <a:off x="5990827" y="3206235"/>
            <a:ext cx="4977973" cy="323236"/>
          </a:xfrm>
          <a:prstGeom prst="rect">
            <a:avLst/>
          </a:prstGeom>
          <a:noFill/>
        </p:spPr>
        <p:txBody>
          <a:bodyPr wrap="square" lIns="0" tIns="0" rIns="0" bIns="0" rtlCol="0">
            <a:noAutofit/>
          </a:bodyPr>
          <a:lstStyle/>
          <a:p>
            <a:pPr marL="228600" marR="0" indent="-228600" defTabSz="914400" eaLnBrk="1" fontAlgn="auto" latinLnBrk="0" hangingPunct="1">
              <a:lnSpc>
                <a:spcPts val="2300"/>
              </a:lnSpc>
              <a:spcBef>
                <a:spcPts val="500"/>
              </a:spcBef>
              <a:spcAft>
                <a:spcPts val="0"/>
              </a:spcAft>
              <a:buClrTx/>
              <a:buSzTx/>
              <a:buFont typeface="+mj-lt"/>
              <a:buAutoNum type="arabicPeriod" startAt="2"/>
              <a:tabLst/>
            </a:pPr>
            <a:r>
              <a:rPr kumimoji="0" lang="de-DE" sz="1200" b="0" i="0" u="none" strike="noStrike" kern="0" cap="none" spc="0" normalizeH="0" baseline="0" noProof="0">
                <a:ln>
                  <a:noFill/>
                </a:ln>
                <a:solidFill>
                  <a:srgbClr val="000000"/>
                </a:solidFill>
                <a:effectLst/>
                <a:uLnTx/>
                <a:uFillTx/>
              </a:rPr>
              <a:t>export as Functional Mockup Unit (FMU) by adding the FMI</a:t>
            </a:r>
            <a:endParaRPr kumimoji="0" lang="en-US" sz="1200" b="0" i="0" u="none" strike="noStrike" kern="0" cap="none" spc="0" normalizeH="0" baseline="0" noProof="0" dirty="0">
              <a:ln>
                <a:noFill/>
              </a:ln>
              <a:solidFill>
                <a:srgbClr val="000000"/>
              </a:solidFill>
              <a:effectLst/>
              <a:uLnTx/>
              <a:uFillTx/>
            </a:endParaRPr>
          </a:p>
        </p:txBody>
      </p:sp>
      <p:cxnSp>
        <p:nvCxnSpPr>
          <p:cNvPr id="139" name="Straight Arrow Connector 160">
            <a:extLst>
              <a:ext uri="{FF2B5EF4-FFF2-40B4-BE49-F238E27FC236}">
                <a16:creationId xmlns:a16="http://schemas.microsoft.com/office/drawing/2014/main" id="{EFDD8117-50B2-D754-4320-F9C53BA7EC34}"/>
              </a:ext>
            </a:extLst>
          </p:cNvPr>
          <p:cNvCxnSpPr>
            <a:cxnSpLocks/>
            <a:endCxn id="141" idx="0"/>
          </p:cNvCxnSpPr>
          <p:nvPr/>
        </p:nvCxnSpPr>
        <p:spPr>
          <a:xfrm>
            <a:off x="5698783" y="3203115"/>
            <a:ext cx="0" cy="309022"/>
          </a:xfrm>
          <a:prstGeom prst="straightConnector1">
            <a:avLst/>
          </a:prstGeom>
          <a:ln>
            <a:solidFill>
              <a:schemeClr val="accent1"/>
            </a:solidFill>
            <a:tailEnd type="triangle"/>
          </a:ln>
        </p:spPr>
        <p:style>
          <a:lnRef idx="1">
            <a:srgbClr val="007BC0"/>
          </a:lnRef>
          <a:fillRef idx="0">
            <a:srgbClr val="007BC0"/>
          </a:fillRef>
          <a:effectRef idx="0">
            <a:srgbClr val="007BC0"/>
          </a:effectRef>
          <a:fontRef idx="minor">
            <a:schemeClr val="tx1"/>
          </a:fontRef>
        </p:style>
      </p:cxnSp>
      <p:sp>
        <p:nvSpPr>
          <p:cNvPr id="140" name="TextBox 165">
            <a:extLst>
              <a:ext uri="{FF2B5EF4-FFF2-40B4-BE49-F238E27FC236}">
                <a16:creationId xmlns:a16="http://schemas.microsoft.com/office/drawing/2014/main" id="{B9A767D2-96C5-D46E-C2FA-20A8514CFAA9}"/>
              </a:ext>
            </a:extLst>
          </p:cNvPr>
          <p:cNvSpPr txBox="1"/>
          <p:nvPr/>
        </p:nvSpPr>
        <p:spPr>
          <a:xfrm>
            <a:off x="5990827" y="2759502"/>
            <a:ext cx="4265669" cy="328916"/>
          </a:xfrm>
          <a:prstGeom prst="rect">
            <a:avLst/>
          </a:prstGeom>
          <a:noFill/>
        </p:spPr>
        <p:txBody>
          <a:bodyPr wrap="square" lIns="0" tIns="0" rIns="0" bIns="0" rtlCol="0">
            <a:noAutofit/>
          </a:bodyPr>
          <a:lstStyle/>
          <a:p>
            <a:pPr marL="228600" marR="0" indent="-228600" defTabSz="914400" eaLnBrk="1" fontAlgn="auto" latinLnBrk="0" hangingPunct="1">
              <a:lnSpc>
                <a:spcPts val="2300"/>
              </a:lnSpc>
              <a:spcBef>
                <a:spcPts val="500"/>
              </a:spcBef>
              <a:spcAft>
                <a:spcPts val="0"/>
              </a:spcAft>
              <a:buClrTx/>
              <a:buSzTx/>
              <a:buFont typeface="+mj-lt"/>
              <a:buAutoNum type="arabicPeriod"/>
              <a:tabLst/>
            </a:pPr>
            <a:r>
              <a:rPr lang="de-DE" sz="1200" kern="0">
                <a:solidFill>
                  <a:srgbClr val="000000"/>
                </a:solidFill>
              </a:rPr>
              <a:t>develop model / code somewhere</a:t>
            </a:r>
            <a:endParaRPr kumimoji="0" lang="en-US" sz="1200" b="0" i="0" u="none" strike="noStrike" kern="0" cap="none" spc="0" normalizeH="0" baseline="0" noProof="0" dirty="0">
              <a:ln>
                <a:noFill/>
              </a:ln>
              <a:solidFill>
                <a:srgbClr val="000000"/>
              </a:solidFill>
              <a:effectLst/>
              <a:uLnTx/>
              <a:uFillTx/>
            </a:endParaRPr>
          </a:p>
        </p:txBody>
      </p:sp>
      <p:sp>
        <p:nvSpPr>
          <p:cNvPr id="141" name="Rectangle 8">
            <a:extLst>
              <a:ext uri="{FF2B5EF4-FFF2-40B4-BE49-F238E27FC236}">
                <a16:creationId xmlns:a16="http://schemas.microsoft.com/office/drawing/2014/main" id="{2064C99B-969F-48AC-1571-860BF13D81F4}"/>
              </a:ext>
            </a:extLst>
          </p:cNvPr>
          <p:cNvSpPr/>
          <p:nvPr/>
        </p:nvSpPr>
        <p:spPr>
          <a:xfrm>
            <a:off x="5295195" y="3512137"/>
            <a:ext cx="807175" cy="346965"/>
          </a:xfrm>
          <a:prstGeom prst="rect">
            <a:avLst/>
          </a:prstGeom>
          <a:solidFill>
            <a:srgbClr val="120C80"/>
          </a:solidFill>
          <a:ln w="28575" cap="flat" cmpd="sng" algn="ctr">
            <a:solidFill>
              <a:srgbClr val="120C8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de-DE" sz="1800" b="0" i="0" u="none" strike="noStrike" kern="0" cap="none" spc="0" normalizeH="0" baseline="0" noProof="0">
                <a:ln>
                  <a:noFill/>
                </a:ln>
                <a:solidFill>
                  <a:srgbClr val="FFFFFF"/>
                </a:solidFill>
                <a:effectLst/>
                <a:uLnTx/>
                <a:uFillTx/>
                <a:latin typeface="+mn-lt"/>
                <a:ea typeface="+mn-ea"/>
                <a:cs typeface="+mn-cs"/>
              </a:rPr>
              <a:t>FMU</a:t>
            </a:r>
            <a:endParaRPr kumimoji="0" lang="en-US" sz="1800" b="0" i="0" u="none" strike="noStrike" kern="0" cap="none" spc="0" normalizeH="0" baseline="0" noProof="0" dirty="0">
              <a:ln>
                <a:noFill/>
              </a:ln>
              <a:solidFill>
                <a:srgbClr val="FFFFFF"/>
              </a:solidFill>
              <a:effectLst/>
              <a:uLnTx/>
              <a:uFillTx/>
              <a:latin typeface="+mn-lt"/>
              <a:ea typeface="+mn-ea"/>
              <a:cs typeface="+mn-cs"/>
            </a:endParaRPr>
          </a:p>
        </p:txBody>
      </p:sp>
      <p:cxnSp>
        <p:nvCxnSpPr>
          <p:cNvPr id="142" name="Straight Connector 163">
            <a:extLst>
              <a:ext uri="{FF2B5EF4-FFF2-40B4-BE49-F238E27FC236}">
                <a16:creationId xmlns:a16="http://schemas.microsoft.com/office/drawing/2014/main" id="{EDA508B7-1DFD-F70D-F4CE-1EE2915B8294}"/>
              </a:ext>
            </a:extLst>
          </p:cNvPr>
          <p:cNvCxnSpPr>
            <a:cxnSpLocks/>
          </p:cNvCxnSpPr>
          <p:nvPr/>
        </p:nvCxnSpPr>
        <p:spPr>
          <a:xfrm>
            <a:off x="620216" y="3211700"/>
            <a:ext cx="5330494" cy="0"/>
          </a:xfrm>
          <a:prstGeom prst="line">
            <a:avLst/>
          </a:prstGeom>
          <a:ln>
            <a:solidFill>
              <a:schemeClr val="accent1"/>
            </a:solidFill>
          </a:ln>
        </p:spPr>
        <p:style>
          <a:lnRef idx="1">
            <a:srgbClr val="007BC0"/>
          </a:lnRef>
          <a:fillRef idx="0">
            <a:srgbClr val="007BC0"/>
          </a:fillRef>
          <a:effectRef idx="0">
            <a:srgbClr val="007BC0"/>
          </a:effectRef>
          <a:fontRef idx="minor">
            <a:schemeClr val="tx1"/>
          </a:fontRef>
        </p:style>
      </p:cxnSp>
      <p:cxnSp>
        <p:nvCxnSpPr>
          <p:cNvPr id="143" name="Straight Connector 171">
            <a:extLst>
              <a:ext uri="{FF2B5EF4-FFF2-40B4-BE49-F238E27FC236}">
                <a16:creationId xmlns:a16="http://schemas.microsoft.com/office/drawing/2014/main" id="{3A33E8A7-B90F-BAD5-977C-9A0690BC5040}"/>
              </a:ext>
            </a:extLst>
          </p:cNvPr>
          <p:cNvCxnSpPr>
            <a:cxnSpLocks/>
          </p:cNvCxnSpPr>
          <p:nvPr/>
        </p:nvCxnSpPr>
        <p:spPr>
          <a:xfrm>
            <a:off x="5299870" y="4205348"/>
            <a:ext cx="5822652" cy="0"/>
          </a:xfrm>
          <a:prstGeom prst="line">
            <a:avLst/>
          </a:prstGeom>
          <a:ln>
            <a:solidFill>
              <a:schemeClr val="accent1"/>
            </a:solidFill>
          </a:ln>
        </p:spPr>
        <p:style>
          <a:lnRef idx="1">
            <a:srgbClr val="007BC0"/>
          </a:lnRef>
          <a:fillRef idx="0">
            <a:srgbClr val="007BC0"/>
          </a:fillRef>
          <a:effectRef idx="0">
            <a:srgbClr val="007BC0"/>
          </a:effectRef>
          <a:fontRef idx="minor">
            <a:schemeClr val="tx1"/>
          </a:fontRef>
        </p:style>
      </p:cxnSp>
      <p:sp>
        <p:nvSpPr>
          <p:cNvPr id="144" name="TextBox 173">
            <a:extLst>
              <a:ext uri="{FF2B5EF4-FFF2-40B4-BE49-F238E27FC236}">
                <a16:creationId xmlns:a16="http://schemas.microsoft.com/office/drawing/2014/main" id="{B3ABB214-0855-F674-1A1A-109FAC2964D4}"/>
              </a:ext>
            </a:extLst>
          </p:cNvPr>
          <p:cNvSpPr txBox="1"/>
          <p:nvPr/>
        </p:nvSpPr>
        <p:spPr>
          <a:xfrm>
            <a:off x="5996659" y="3854911"/>
            <a:ext cx="1499936" cy="323236"/>
          </a:xfrm>
          <a:prstGeom prst="rect">
            <a:avLst/>
          </a:prstGeom>
          <a:noFill/>
        </p:spPr>
        <p:txBody>
          <a:bodyPr wrap="square" lIns="0" tIns="0" rIns="0" bIns="0" rtlCol="0">
            <a:noAutofit/>
          </a:bodyPr>
          <a:lstStyle/>
          <a:p>
            <a:pPr marL="228600" marR="0" indent="-228600" defTabSz="914400" eaLnBrk="1" fontAlgn="auto" latinLnBrk="0" hangingPunct="1">
              <a:lnSpc>
                <a:spcPts val="2300"/>
              </a:lnSpc>
              <a:spcBef>
                <a:spcPts val="500"/>
              </a:spcBef>
              <a:spcAft>
                <a:spcPts val="0"/>
              </a:spcAft>
              <a:buClrTx/>
              <a:buSzTx/>
              <a:buFont typeface="+mj-lt"/>
              <a:buAutoNum type="arabicPeriod" startAt="3"/>
              <a:tabLst/>
            </a:pPr>
            <a:r>
              <a:rPr kumimoji="0" lang="de-DE" sz="1200" b="0" i="0" u="none" strike="noStrike" kern="0" cap="none" spc="0" normalizeH="0" baseline="0" noProof="0">
                <a:ln>
                  <a:noFill/>
                </a:ln>
                <a:solidFill>
                  <a:srgbClr val="000000"/>
                </a:solidFill>
                <a:effectLst/>
                <a:uLnTx/>
                <a:uFillTx/>
              </a:rPr>
              <a:t>import FMU</a:t>
            </a:r>
            <a:endParaRPr kumimoji="0" lang="en-US" sz="1200" b="0" i="0" u="none" strike="noStrike" kern="0" cap="none" spc="0" normalizeH="0" baseline="0" noProof="0" dirty="0">
              <a:ln>
                <a:noFill/>
              </a:ln>
              <a:solidFill>
                <a:srgbClr val="000000"/>
              </a:solidFill>
              <a:effectLst/>
              <a:uLnTx/>
              <a:uFillTx/>
            </a:endParaRPr>
          </a:p>
        </p:txBody>
      </p:sp>
      <p:sp>
        <p:nvSpPr>
          <p:cNvPr id="145" name="TextBox 174">
            <a:extLst>
              <a:ext uri="{FF2B5EF4-FFF2-40B4-BE49-F238E27FC236}">
                <a16:creationId xmlns:a16="http://schemas.microsoft.com/office/drawing/2014/main" id="{06A1F168-7CE1-3403-50C3-8EBC742ABC99}"/>
              </a:ext>
            </a:extLst>
          </p:cNvPr>
          <p:cNvSpPr txBox="1"/>
          <p:nvPr/>
        </p:nvSpPr>
        <p:spPr>
          <a:xfrm>
            <a:off x="1674345" y="4639168"/>
            <a:ext cx="3787908" cy="323236"/>
          </a:xfrm>
          <a:prstGeom prst="rect">
            <a:avLst/>
          </a:prstGeom>
          <a:noFill/>
        </p:spPr>
        <p:txBody>
          <a:bodyPr wrap="square" lIns="0" tIns="0" rIns="0" bIns="0" rtlCol="0">
            <a:noAutofit/>
          </a:bodyPr>
          <a:lstStyle/>
          <a:p>
            <a:pPr marL="228600" marR="0" indent="-228600" defTabSz="914400" eaLnBrk="1" fontAlgn="auto" latinLnBrk="0" hangingPunct="1">
              <a:lnSpc>
                <a:spcPts val="2300"/>
              </a:lnSpc>
              <a:spcBef>
                <a:spcPts val="500"/>
              </a:spcBef>
              <a:spcAft>
                <a:spcPts val="0"/>
              </a:spcAft>
              <a:buClrTx/>
              <a:buSzTx/>
              <a:buFont typeface="+mj-lt"/>
              <a:buAutoNum type="arabicPeriod" startAt="4"/>
              <a:tabLst/>
            </a:pPr>
            <a:r>
              <a:rPr lang="de-DE" sz="1200" kern="0">
                <a:solidFill>
                  <a:srgbClr val="000000"/>
                </a:solidFill>
              </a:rPr>
              <a:t>(co-)simulate model / run code somewhere else</a:t>
            </a:r>
            <a:endParaRPr kumimoji="0" lang="en-US" sz="1200" b="0" i="0" u="none" strike="noStrike" kern="0" cap="none" spc="0" normalizeH="0" baseline="0" noProof="0" dirty="0">
              <a:ln>
                <a:noFill/>
              </a:ln>
              <a:solidFill>
                <a:srgbClr val="000000"/>
              </a:solidFill>
              <a:effectLst/>
              <a:uLnTx/>
              <a:uFillTx/>
            </a:endParaRPr>
          </a:p>
        </p:txBody>
      </p:sp>
      <p:cxnSp>
        <p:nvCxnSpPr>
          <p:cNvPr id="146" name="Straight Arrow Connector 157">
            <a:extLst>
              <a:ext uri="{FF2B5EF4-FFF2-40B4-BE49-F238E27FC236}">
                <a16:creationId xmlns:a16="http://schemas.microsoft.com/office/drawing/2014/main" id="{55E41A82-12DB-8AF0-99FD-7E3E86F7B38C}"/>
              </a:ext>
            </a:extLst>
          </p:cNvPr>
          <p:cNvCxnSpPr>
            <a:cxnSpLocks/>
          </p:cNvCxnSpPr>
          <p:nvPr/>
        </p:nvCxnSpPr>
        <p:spPr>
          <a:xfrm>
            <a:off x="5698782" y="3870346"/>
            <a:ext cx="0" cy="309022"/>
          </a:xfrm>
          <a:prstGeom prst="straightConnector1">
            <a:avLst/>
          </a:prstGeom>
          <a:ln>
            <a:solidFill>
              <a:schemeClr val="accent1"/>
            </a:solidFill>
            <a:tailEnd type="triangle"/>
          </a:ln>
        </p:spPr>
        <p:style>
          <a:lnRef idx="1">
            <a:srgbClr val="007BC0"/>
          </a:lnRef>
          <a:fillRef idx="0">
            <a:srgbClr val="007BC0"/>
          </a:fillRef>
          <a:effectRef idx="0">
            <a:srgbClr val="007BC0"/>
          </a:effectRef>
          <a:fontRef idx="minor">
            <a:schemeClr val="tx1"/>
          </a:fontRef>
        </p:style>
      </p:cxnSp>
    </p:spTree>
    <p:extLst>
      <p:ext uri="{BB962C8B-B14F-4D97-AF65-F5344CB8AC3E}">
        <p14:creationId xmlns:p14="http://schemas.microsoft.com/office/powerpoint/2010/main" val="15713863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89AC419-45DB-4AA7-932B-66FD7710FCB5}"/>
              </a:ext>
            </a:extLst>
          </p:cNvPr>
          <p:cNvSpPr>
            <a:spLocks noGrp="1"/>
          </p:cNvSpPr>
          <p:nvPr>
            <p:ph idx="1"/>
          </p:nvPr>
        </p:nvSpPr>
        <p:spPr/>
        <p:txBody>
          <a:bodyPr/>
          <a:lstStyle/>
          <a:p>
            <a:pPr lvl="1"/>
            <a:r>
              <a:rPr lang="en-US" dirty="0"/>
              <a:t>The layered standard concept allows the specification of standards on top of FMI</a:t>
            </a:r>
          </a:p>
          <a:p>
            <a:pPr lvl="1"/>
            <a:r>
              <a:rPr lang="en-US" dirty="0"/>
              <a:t>XML element annotations and strings allow additional semantic for variables and terminals</a:t>
            </a:r>
          </a:p>
          <a:p>
            <a:pPr lvl="1"/>
            <a:r>
              <a:rPr lang="en-US" dirty="0"/>
              <a:t>Extra folder in FMU zip-file allows shipping of additional files at a well-defined place without disturbing compatibility</a:t>
            </a:r>
          </a:p>
          <a:p>
            <a:pPr marL="1588" lvl="1" indent="0">
              <a:buNone/>
            </a:pPr>
            <a:endParaRPr lang="en-US" dirty="0"/>
          </a:p>
          <a:p>
            <a:pPr lvl="1"/>
            <a:r>
              <a:rPr lang="en-US" dirty="0"/>
              <a:t>Examples:</a:t>
            </a:r>
          </a:p>
          <a:p>
            <a:pPr lvl="2"/>
            <a:r>
              <a:rPr lang="en-US" dirty="0"/>
              <a:t>XCP: </a:t>
            </a:r>
            <a:r>
              <a:rPr lang="en-US" altLang="en-US" dirty="0"/>
              <a:t>When packaging virtual electronic control units (</a:t>
            </a:r>
            <a:r>
              <a:rPr lang="en-US" altLang="en-US" dirty="0" err="1"/>
              <a:t>vECUs</a:t>
            </a:r>
            <a:r>
              <a:rPr lang="en-US" altLang="en-US" dirty="0"/>
              <a:t>), XCP allows standardized access (see ASAM) to ECU internal variables (in preparation on FMI GitHub)</a:t>
            </a:r>
          </a:p>
          <a:p>
            <a:pPr lvl="2"/>
            <a:r>
              <a:rPr lang="en-US" altLang="en-US" dirty="0"/>
              <a:t>Network2Signals: </a:t>
            </a:r>
            <a:r>
              <a:rPr lang="en-US" dirty="0"/>
              <a:t>Allows grouping and description of FMU inputs and outputs as network signals </a:t>
            </a:r>
            <a:r>
              <a:rPr lang="en-US" altLang="en-US" dirty="0"/>
              <a:t>(in preparation on FMI GitHub)</a:t>
            </a:r>
          </a:p>
          <a:p>
            <a:pPr lvl="2"/>
            <a:r>
              <a:rPr lang="en-US" dirty="0"/>
              <a:t>Including of 3D-Visualization to FMUs which represent multi body simulation models (prototype from ESI ITI and TU Dresden)</a:t>
            </a:r>
          </a:p>
          <a:p>
            <a:pPr lvl="2"/>
            <a:endParaRPr lang="en-US" altLang="en-US" dirty="0"/>
          </a:p>
          <a:p>
            <a:pPr lvl="2"/>
            <a:endParaRPr lang="en-US" dirty="0"/>
          </a:p>
        </p:txBody>
      </p:sp>
      <p:sp>
        <p:nvSpPr>
          <p:cNvPr id="3" name="Titel 2">
            <a:extLst>
              <a:ext uri="{FF2B5EF4-FFF2-40B4-BE49-F238E27FC236}">
                <a16:creationId xmlns:a16="http://schemas.microsoft.com/office/drawing/2014/main" id="{352941EA-4E54-4CFF-9A35-7C6C9F29FD0E}"/>
              </a:ext>
            </a:extLst>
          </p:cNvPr>
          <p:cNvSpPr>
            <a:spLocks noGrp="1"/>
          </p:cNvSpPr>
          <p:nvPr>
            <p:ph type="title"/>
          </p:nvPr>
        </p:nvSpPr>
        <p:spPr/>
        <p:txBody>
          <a:bodyPr/>
          <a:lstStyle/>
          <a:p>
            <a:r>
              <a:rPr lang="en-US" dirty="0"/>
              <a:t>Concept of Layered Standard</a:t>
            </a:r>
          </a:p>
        </p:txBody>
      </p:sp>
      <p:sp>
        <p:nvSpPr>
          <p:cNvPr id="4" name="Rechteck: abgerundete Ecken 3">
            <a:extLst>
              <a:ext uri="{FF2B5EF4-FFF2-40B4-BE49-F238E27FC236}">
                <a16:creationId xmlns:a16="http://schemas.microsoft.com/office/drawing/2014/main" id="{997378C7-F42A-41EE-80D5-77D9CB885818}"/>
              </a:ext>
            </a:extLst>
          </p:cNvPr>
          <p:cNvSpPr/>
          <p:nvPr/>
        </p:nvSpPr>
        <p:spPr bwMode="auto">
          <a:xfrm rot="20870601">
            <a:off x="9474654" y="996702"/>
            <a:ext cx="1245053" cy="376984"/>
          </a:xfrm>
          <a:prstGeom prst="roundRect">
            <a:avLst/>
          </a:prstGeom>
          <a:solidFill>
            <a:schemeClr val="accent2">
              <a:lumMod val="20000"/>
              <a:lumOff val="80000"/>
            </a:schemeClr>
          </a:solidFill>
          <a:ln w="9525" cap="flat" cmpd="sng" algn="ctr">
            <a:solidFill>
              <a:schemeClr val="tx1"/>
            </a:solidFill>
            <a:prstDash val="solid"/>
            <a:round/>
            <a:headEnd type="none" w="med" len="med"/>
            <a:tailEnd type="arrow" w="med" len="med"/>
          </a:ln>
          <a:effectLst/>
        </p:spPr>
        <p:txBody>
          <a:bodyPr vert="horz" wrap="square" lIns="90000" tIns="46800" rIns="36000" bIns="468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de-DE" sz="1600" b="0" i="0" u="none" strike="noStrike" cap="none" normalizeH="0" baseline="0" dirty="0" err="1">
                <a:ln>
                  <a:noFill/>
                </a:ln>
                <a:solidFill>
                  <a:srgbClr val="120C80"/>
                </a:solidFill>
                <a:effectLst/>
                <a:latin typeface="Arial" charset="0"/>
                <a:cs typeface="Arial" charset="0"/>
              </a:rPr>
              <a:t>vECU</a:t>
            </a:r>
            <a:endParaRPr kumimoji="0" lang="de-DE" sz="1600" b="0" i="0" u="none" strike="noStrike" cap="none" normalizeH="0" baseline="0" dirty="0">
              <a:ln>
                <a:noFill/>
              </a:ln>
              <a:solidFill>
                <a:srgbClr val="120C80"/>
              </a:solidFill>
              <a:effectLst/>
              <a:latin typeface="Arial" charset="0"/>
              <a:cs typeface="Arial" charset="0"/>
            </a:endParaRPr>
          </a:p>
        </p:txBody>
      </p:sp>
    </p:spTree>
    <p:extLst>
      <p:ext uri="{BB962C8B-B14F-4D97-AF65-F5344CB8AC3E}">
        <p14:creationId xmlns:p14="http://schemas.microsoft.com/office/powerpoint/2010/main" val="134670440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6619046-08F5-42C2-80FA-3B376EF9B767}"/>
              </a:ext>
            </a:extLst>
          </p:cNvPr>
          <p:cNvSpPr>
            <a:spLocks noGrp="1"/>
          </p:cNvSpPr>
          <p:nvPr>
            <p:ph idx="1"/>
          </p:nvPr>
        </p:nvSpPr>
        <p:spPr/>
        <p:txBody>
          <a:bodyPr/>
          <a:lstStyle/>
          <a:p>
            <a:pPr lvl="1"/>
            <a:r>
              <a:rPr lang="en-US" dirty="0"/>
              <a:t>Graphical representations for the whole FMU and for Terminals can be defined (Icons)</a:t>
            </a:r>
          </a:p>
          <a:p>
            <a:pPr lvl="1"/>
            <a:r>
              <a:rPr lang="en-US" dirty="0"/>
              <a:t>Alias variable names are now specified by a list of alias names for each variable and no longer by a separate variable with the same </a:t>
            </a:r>
            <a:r>
              <a:rPr lang="en-US" dirty="0" err="1">
                <a:latin typeface="Courier New" panose="02070309020205020404" pitchFamily="49" charset="0"/>
                <a:cs typeface="Courier New" panose="02070309020205020404" pitchFamily="49" charset="0"/>
              </a:rPr>
              <a:t>valueReference</a:t>
            </a:r>
            <a:r>
              <a:rPr lang="en-US" dirty="0"/>
              <a:t>.</a:t>
            </a:r>
          </a:p>
          <a:p>
            <a:pPr lvl="1"/>
            <a:r>
              <a:rPr lang="en-US" dirty="0"/>
              <a:t>Dependencies might change at runtime due to variable structure of the model or due to changes of array sizes. Dependencies for (array) variables can now be retrieved at runtime.</a:t>
            </a:r>
          </a:p>
          <a:p>
            <a:pPr lvl="1"/>
            <a:r>
              <a:rPr lang="en-US" dirty="0"/>
              <a:t>Asynchronous execution of </a:t>
            </a:r>
            <a:r>
              <a:rPr lang="en-US" dirty="0">
                <a:latin typeface="Courier New" panose="02070309020205020404" pitchFamily="49" charset="0"/>
                <a:cs typeface="Courier New" panose="02070309020205020404" pitchFamily="49" charset="0"/>
              </a:rPr>
              <a:t>fmi2DoStep</a:t>
            </a:r>
            <a:r>
              <a:rPr lang="en-US" dirty="0"/>
              <a:t> was removed for simplification. This feature was never used and can be implemented by the importer.</a:t>
            </a:r>
          </a:p>
          <a:p>
            <a:pPr lvl="1"/>
            <a:r>
              <a:rPr lang="en-US" dirty="0"/>
              <a:t>Improvement and clarification of source code FMUs for better platform independency.</a:t>
            </a:r>
          </a:p>
          <a:p>
            <a:pPr lvl="1"/>
            <a:endParaRPr lang="en-US" dirty="0"/>
          </a:p>
        </p:txBody>
      </p:sp>
      <p:sp>
        <p:nvSpPr>
          <p:cNvPr id="3" name="Titel 2">
            <a:extLst>
              <a:ext uri="{FF2B5EF4-FFF2-40B4-BE49-F238E27FC236}">
                <a16:creationId xmlns:a16="http://schemas.microsoft.com/office/drawing/2014/main" id="{41A4FFAA-94CA-47AC-8682-427598DE05F5}"/>
              </a:ext>
            </a:extLst>
          </p:cNvPr>
          <p:cNvSpPr>
            <a:spLocks noGrp="1"/>
          </p:cNvSpPr>
          <p:nvPr>
            <p:ph type="title"/>
          </p:nvPr>
        </p:nvSpPr>
        <p:spPr/>
        <p:txBody>
          <a:bodyPr/>
          <a:lstStyle/>
          <a:p>
            <a:r>
              <a:rPr lang="en-US" dirty="0"/>
              <a:t>Miscellaneous </a:t>
            </a:r>
          </a:p>
        </p:txBody>
      </p:sp>
    </p:spTree>
    <p:extLst>
      <p:ext uri="{BB962C8B-B14F-4D97-AF65-F5344CB8AC3E}">
        <p14:creationId xmlns:p14="http://schemas.microsoft.com/office/powerpoint/2010/main" val="197256451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778CDA0-FD71-4000-8C3E-311C6F47F05E}"/>
              </a:ext>
            </a:extLst>
          </p:cNvPr>
          <p:cNvSpPr>
            <a:spLocks noGrp="1"/>
          </p:cNvSpPr>
          <p:nvPr>
            <p:ph idx="1"/>
          </p:nvPr>
        </p:nvSpPr>
        <p:spPr/>
        <p:txBody>
          <a:bodyPr/>
          <a:lstStyle/>
          <a:p>
            <a:pPr lvl="1"/>
            <a:r>
              <a:rPr lang="en-US" sz="1600" dirty="0"/>
              <a:t>FMI 3.0 has been published in May 2022. Due to continuous tool development and testing of prototypes, the quality of the standard is much higher than for standards where the definition and the prototyping are decoupled!</a:t>
            </a:r>
          </a:p>
          <a:p>
            <a:pPr lvl="1"/>
            <a:endParaRPr lang="en-US" sz="1600" dirty="0"/>
          </a:p>
          <a:p>
            <a:pPr lvl="1"/>
            <a:r>
              <a:rPr lang="en-US" sz="1600" dirty="0"/>
              <a:t>Currently the development focuses on </a:t>
            </a:r>
          </a:p>
          <a:p>
            <a:pPr lvl="2"/>
            <a:r>
              <a:rPr lang="en-US" sz="1600" dirty="0"/>
              <a:t>The implementers guide for FMI 3.0, nearly finished: </a:t>
            </a:r>
            <a:r>
              <a:rPr lang="en-US" sz="1600" dirty="0">
                <a:hlinkClick r:id="rId2"/>
              </a:rPr>
              <a:t>https://modelica.github.io/fmi-guides/main/fmi-guide/</a:t>
            </a:r>
            <a:r>
              <a:rPr lang="en-US" sz="1600" dirty="0"/>
              <a:t> </a:t>
            </a:r>
          </a:p>
          <a:p>
            <a:pPr lvl="2"/>
            <a:r>
              <a:rPr lang="en-US" sz="1600" dirty="0"/>
              <a:t>And on “Layered Standards” on top of the final FMI 3.0 specification</a:t>
            </a:r>
          </a:p>
          <a:p>
            <a:pPr lvl="2"/>
            <a:r>
              <a:rPr lang="en-US" sz="1600" dirty="0"/>
              <a:t>“Backporting” of some of the FMI 3.0 features to FMI 2.X as layered standards</a:t>
            </a:r>
          </a:p>
          <a:p>
            <a:pPr marL="0" lvl="1" indent="0">
              <a:buNone/>
            </a:pPr>
            <a:endParaRPr lang="en-US" dirty="0"/>
          </a:p>
          <a:p>
            <a:pPr lvl="1" indent="-265113"/>
            <a:r>
              <a:rPr lang="en-US" dirty="0"/>
              <a:t>Resources:</a:t>
            </a:r>
          </a:p>
          <a:p>
            <a:pPr lvl="2"/>
            <a:r>
              <a:rPr lang="en-US" sz="1600" dirty="0"/>
              <a:t>Main website: </a:t>
            </a:r>
            <a:r>
              <a:rPr lang="en-US" sz="1600" dirty="0">
                <a:hlinkClick r:id="rId3"/>
              </a:rPr>
              <a:t>https://fmi-standard.org/</a:t>
            </a:r>
            <a:r>
              <a:rPr lang="en-US" sz="1600" dirty="0"/>
              <a:t> </a:t>
            </a:r>
          </a:p>
          <a:p>
            <a:pPr lvl="2"/>
            <a:r>
              <a:rPr lang="en-US" sz="1600" dirty="0"/>
              <a:t>Development process can be tracked on GitHub: </a:t>
            </a:r>
            <a:r>
              <a:rPr lang="en-US" sz="1600" dirty="0">
                <a:hlinkClick r:id="rId4"/>
              </a:rPr>
              <a:t>https://github.com/modelica/fmi-standard</a:t>
            </a:r>
            <a:r>
              <a:rPr lang="en-US" sz="1600" dirty="0"/>
              <a:t> </a:t>
            </a:r>
          </a:p>
          <a:p>
            <a:pPr lvl="2"/>
            <a:r>
              <a:rPr lang="en-US" sz="1600" dirty="0"/>
              <a:t>FMI Layered Standards: </a:t>
            </a:r>
            <a:r>
              <a:rPr lang="en-US" sz="1600" dirty="0">
                <a:hlinkClick r:id="rId5"/>
              </a:rPr>
              <a:t>https://github.com/modelica/fmi-ls-xcp</a:t>
            </a:r>
            <a:r>
              <a:rPr lang="en-US" sz="1600" dirty="0"/>
              <a:t>; </a:t>
            </a:r>
            <a:r>
              <a:rPr lang="en-US" sz="1600" dirty="0">
                <a:hlinkClick r:id="rId6"/>
              </a:rPr>
              <a:t>https://github.com/modelica/fmi-ls-bus</a:t>
            </a:r>
            <a:r>
              <a:rPr lang="en-US" sz="1600" dirty="0"/>
              <a:t>  </a:t>
            </a:r>
          </a:p>
          <a:p>
            <a:pPr lvl="2"/>
            <a:r>
              <a:rPr lang="en-US" sz="1600" dirty="0" err="1"/>
              <a:t>FMPy</a:t>
            </a:r>
            <a:r>
              <a:rPr lang="en-US" sz="1600" dirty="0"/>
              <a:t> is permanently updated to support FMI 3.0: </a:t>
            </a:r>
            <a:r>
              <a:rPr lang="en-US" sz="1600" dirty="0">
                <a:hlinkClick r:id="rId7"/>
              </a:rPr>
              <a:t>https://github.com/CATIA-Systems/FMPy</a:t>
            </a:r>
            <a:r>
              <a:rPr lang="en-US" sz="1600" dirty="0"/>
              <a:t> </a:t>
            </a:r>
          </a:p>
          <a:p>
            <a:pPr lvl="2"/>
            <a:r>
              <a:rPr lang="en-US" sz="1600" dirty="0"/>
              <a:t>Reference FMUs: </a:t>
            </a:r>
            <a:r>
              <a:rPr lang="en-US" sz="1600" dirty="0">
                <a:hlinkClick r:id="rId8"/>
              </a:rPr>
              <a:t>https://github.com/modelica/Reference-FMUs</a:t>
            </a:r>
            <a:endParaRPr lang="en-US" sz="1600" dirty="0"/>
          </a:p>
        </p:txBody>
      </p:sp>
      <p:sp>
        <p:nvSpPr>
          <p:cNvPr id="3" name="Titel 2">
            <a:extLst>
              <a:ext uri="{FF2B5EF4-FFF2-40B4-BE49-F238E27FC236}">
                <a16:creationId xmlns:a16="http://schemas.microsoft.com/office/drawing/2014/main" id="{9E8D7611-5EA6-445A-8246-4890353C8213}"/>
              </a:ext>
            </a:extLst>
          </p:cNvPr>
          <p:cNvSpPr>
            <a:spLocks noGrp="1"/>
          </p:cNvSpPr>
          <p:nvPr>
            <p:ph type="title"/>
          </p:nvPr>
        </p:nvSpPr>
        <p:spPr/>
        <p:txBody>
          <a:bodyPr/>
          <a:lstStyle/>
          <a:p>
            <a:r>
              <a:rPr lang="en-US" dirty="0"/>
              <a:t>Roadmap &amp; Resources</a:t>
            </a:r>
          </a:p>
        </p:txBody>
      </p:sp>
    </p:spTree>
    <p:extLst>
      <p:ext uri="{BB962C8B-B14F-4D97-AF65-F5344CB8AC3E}">
        <p14:creationId xmlns:p14="http://schemas.microsoft.com/office/powerpoint/2010/main" val="44844268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D6981375-044F-4CA4-B300-9DE687D13E8C}"/>
              </a:ext>
            </a:extLst>
          </p:cNvPr>
          <p:cNvSpPr>
            <a:spLocks noGrp="1"/>
          </p:cNvSpPr>
          <p:nvPr>
            <p:ph idx="1"/>
          </p:nvPr>
        </p:nvSpPr>
        <p:spPr/>
        <p:txBody>
          <a:bodyPr/>
          <a:lstStyle/>
          <a:p>
            <a:r>
              <a:rPr lang="en-US" dirty="0"/>
              <a:t>Web site: https://fmi-standard.org</a:t>
            </a:r>
          </a:p>
          <a:p>
            <a:endParaRPr lang="en-US" dirty="0"/>
          </a:p>
          <a:p>
            <a:r>
              <a:rPr lang="en-US" dirty="0"/>
              <a:t>Tool list: </a:t>
            </a:r>
            <a:r>
              <a:rPr lang="en-US" dirty="0">
                <a:hlinkClick r:id="rId2"/>
              </a:rPr>
              <a:t>https://fmi-standard.org/tools/</a:t>
            </a:r>
            <a:endParaRPr lang="en-US" dirty="0"/>
          </a:p>
          <a:p>
            <a:pPr lvl="2"/>
            <a:r>
              <a:rPr lang="en-US" dirty="0"/>
              <a:t>Ask your tool vendors!</a:t>
            </a:r>
          </a:p>
          <a:p>
            <a:pPr marL="271462" lvl="2" indent="0">
              <a:buNone/>
            </a:pPr>
            <a:endParaRPr lang="en-US" dirty="0"/>
          </a:p>
          <a:p>
            <a:r>
              <a:rPr lang="en-US" dirty="0"/>
              <a:t>Publications: </a:t>
            </a:r>
            <a:r>
              <a:rPr lang="en-US" dirty="0">
                <a:hlinkClick r:id="rId3"/>
              </a:rPr>
              <a:t>https://fmi-standard.org/literature/</a:t>
            </a:r>
            <a:endParaRPr lang="en-US" dirty="0"/>
          </a:p>
          <a:p>
            <a:endParaRPr lang="en-US" dirty="0"/>
          </a:p>
          <a:p>
            <a:r>
              <a:rPr lang="en-US" dirty="0"/>
              <a:t>Open-source tool kits:</a:t>
            </a:r>
          </a:p>
          <a:p>
            <a:pPr lvl="1"/>
            <a:r>
              <a:rPr lang="en-US" dirty="0"/>
              <a:t>Many more use cases:</a:t>
            </a:r>
          </a:p>
          <a:p>
            <a:pPr lvl="2"/>
            <a:r>
              <a:rPr lang="en-US" dirty="0"/>
              <a:t>FMUSDK:  example FMUs and simple importer</a:t>
            </a:r>
          </a:p>
          <a:p>
            <a:pPr lvl="2"/>
            <a:r>
              <a:rPr lang="en-US" dirty="0"/>
              <a:t>FMU Checker: validate your FMUs</a:t>
            </a:r>
          </a:p>
          <a:p>
            <a:pPr lvl="2"/>
            <a:r>
              <a:rPr lang="en-US" dirty="0"/>
              <a:t>Reference FMUs: more example FMUs</a:t>
            </a:r>
          </a:p>
          <a:p>
            <a:pPr lvl="2"/>
            <a:r>
              <a:rPr lang="en-US" dirty="0" err="1"/>
              <a:t>FMPy</a:t>
            </a:r>
            <a:r>
              <a:rPr lang="en-US" dirty="0"/>
              <a:t>: Python integration</a:t>
            </a:r>
          </a:p>
          <a:p>
            <a:endParaRPr lang="de-DE" dirty="0"/>
          </a:p>
        </p:txBody>
      </p:sp>
      <p:sp>
        <p:nvSpPr>
          <p:cNvPr id="3" name="Titel 2">
            <a:extLst>
              <a:ext uri="{FF2B5EF4-FFF2-40B4-BE49-F238E27FC236}">
                <a16:creationId xmlns:a16="http://schemas.microsoft.com/office/drawing/2014/main" id="{87DBB507-CEE8-4C0D-9DFB-88055C8B470D}"/>
              </a:ext>
            </a:extLst>
          </p:cNvPr>
          <p:cNvSpPr>
            <a:spLocks noGrp="1"/>
          </p:cNvSpPr>
          <p:nvPr>
            <p:ph type="title"/>
          </p:nvPr>
        </p:nvSpPr>
        <p:spPr/>
        <p:txBody>
          <a:bodyPr/>
          <a:lstStyle/>
          <a:p>
            <a:r>
              <a:rPr lang="de-DE" dirty="0"/>
              <a:t>More </a:t>
            </a:r>
            <a:r>
              <a:rPr lang="de-DE" dirty="0" err="1"/>
              <a:t>information</a:t>
            </a:r>
            <a:endParaRPr lang="de-DE" dirty="0"/>
          </a:p>
        </p:txBody>
      </p:sp>
    </p:spTree>
    <p:extLst>
      <p:ext uri="{BB962C8B-B14F-4D97-AF65-F5344CB8AC3E}">
        <p14:creationId xmlns:p14="http://schemas.microsoft.com/office/powerpoint/2010/main" val="89715422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B8DB9EA6-CAEC-4A0C-AE76-BFE3BE1497C8}"/>
              </a:ext>
            </a:extLst>
          </p:cNvPr>
          <p:cNvSpPr>
            <a:spLocks noGrp="1"/>
          </p:cNvSpPr>
          <p:nvPr>
            <p:ph idx="1"/>
          </p:nvPr>
        </p:nvSpPr>
        <p:spPr/>
        <p:txBody>
          <a:bodyPr/>
          <a:lstStyle/>
          <a:p>
            <a:pPr marL="0" lvl="1" indent="0">
              <a:buClr>
                <a:schemeClr val="tx2"/>
              </a:buClr>
              <a:buNone/>
              <a:defRPr/>
            </a:pPr>
            <a:r>
              <a:rPr lang="en-US" dirty="0"/>
              <a:t>Digital Mock-up (DMU) for packaging is state of the art in industry:</a:t>
            </a:r>
          </a:p>
          <a:p>
            <a:pPr marL="285750" lvl="1" indent="-285750">
              <a:defRPr/>
            </a:pPr>
            <a:r>
              <a:rPr lang="en-US" dirty="0"/>
              <a:t>Suppliers deliver geometry of their components as CAD data</a:t>
            </a:r>
          </a:p>
          <a:p>
            <a:pPr marL="285750" lvl="1" indent="-285750">
              <a:defRPr/>
            </a:pPr>
            <a:r>
              <a:rPr lang="en-US" dirty="0"/>
              <a:t>OEMs assemble them to the whole virtual system</a:t>
            </a:r>
          </a:p>
          <a:p>
            <a:pPr>
              <a:defRPr/>
            </a:pPr>
            <a:endParaRPr lang="en-US" dirty="0"/>
          </a:p>
          <a:p>
            <a:pPr>
              <a:defRPr/>
            </a:pPr>
            <a:endParaRPr lang="en-US" dirty="0"/>
          </a:p>
          <a:p>
            <a:pPr>
              <a:defRPr/>
            </a:pPr>
            <a:endParaRPr lang="en-US" dirty="0"/>
          </a:p>
          <a:p>
            <a:pPr>
              <a:defRPr/>
            </a:pPr>
            <a:endParaRPr lang="en-US" dirty="0"/>
          </a:p>
          <a:p>
            <a:pPr>
              <a:defRPr/>
            </a:pPr>
            <a:endParaRPr lang="en-US" dirty="0"/>
          </a:p>
          <a:p>
            <a:pPr marL="0" lvl="1" indent="0">
              <a:buNone/>
              <a:defRPr/>
            </a:pPr>
            <a:r>
              <a:rPr lang="en-US" dirty="0"/>
              <a:t>Added value:</a:t>
            </a:r>
          </a:p>
          <a:p>
            <a:pPr marL="285750" lvl="1" indent="-285750">
              <a:defRPr/>
            </a:pPr>
            <a:r>
              <a:rPr lang="en-US" dirty="0"/>
              <a:t>Check consistency of parts</a:t>
            </a:r>
          </a:p>
          <a:p>
            <a:pPr marL="285750" lvl="1" indent="-285750">
              <a:defRPr/>
            </a:pPr>
            <a:r>
              <a:rPr lang="en-US" dirty="0"/>
              <a:t>Computation of design envelope</a:t>
            </a:r>
          </a:p>
          <a:p>
            <a:pPr marL="285750" lvl="1" indent="-285750">
              <a:defRPr/>
            </a:pPr>
            <a:r>
              <a:rPr lang="en-US" dirty="0"/>
              <a:t>Evaluation of </a:t>
            </a:r>
            <a:r>
              <a:rPr lang="en-US" dirty="0" err="1"/>
              <a:t>assemblability</a:t>
            </a:r>
            <a:r>
              <a:rPr lang="en-US" dirty="0"/>
              <a:t> and </a:t>
            </a:r>
            <a:r>
              <a:rPr lang="en-US" dirty="0" err="1"/>
              <a:t>disassemblability</a:t>
            </a:r>
            <a:endParaRPr lang="en-US" dirty="0"/>
          </a:p>
          <a:p>
            <a:pPr algn="ctr">
              <a:defRPr/>
            </a:pPr>
            <a:r>
              <a:rPr lang="en-US" b="1" dirty="0"/>
              <a:t>How to include behavior in mockup?</a:t>
            </a:r>
          </a:p>
          <a:p>
            <a:endParaRPr lang="de-DE" dirty="0"/>
          </a:p>
        </p:txBody>
      </p:sp>
      <p:sp>
        <p:nvSpPr>
          <p:cNvPr id="3" name="Titel 2">
            <a:extLst>
              <a:ext uri="{FF2B5EF4-FFF2-40B4-BE49-F238E27FC236}">
                <a16:creationId xmlns:a16="http://schemas.microsoft.com/office/drawing/2014/main" id="{5929AACB-BBA9-4069-80F2-8A36F822A3AD}"/>
              </a:ext>
            </a:extLst>
          </p:cNvPr>
          <p:cNvSpPr>
            <a:spLocks noGrp="1"/>
          </p:cNvSpPr>
          <p:nvPr>
            <p:ph type="title"/>
          </p:nvPr>
        </p:nvSpPr>
        <p:spPr/>
        <p:txBody>
          <a:bodyPr/>
          <a:lstStyle/>
          <a:p>
            <a:r>
              <a:rPr lang="de-DE" dirty="0"/>
              <a:t>Motivation</a:t>
            </a:r>
          </a:p>
        </p:txBody>
      </p:sp>
      <p:grpSp>
        <p:nvGrpSpPr>
          <p:cNvPr id="4" name="Gruppieren 2">
            <a:extLst>
              <a:ext uri="{FF2B5EF4-FFF2-40B4-BE49-F238E27FC236}">
                <a16:creationId xmlns:a16="http://schemas.microsoft.com/office/drawing/2014/main" id="{4D7E2E41-1220-404B-8F6C-ED4E492FE268}"/>
              </a:ext>
            </a:extLst>
          </p:cNvPr>
          <p:cNvGrpSpPr>
            <a:grpSpLocks/>
          </p:cNvGrpSpPr>
          <p:nvPr/>
        </p:nvGrpSpPr>
        <p:grpSpPr bwMode="auto">
          <a:xfrm>
            <a:off x="4568375" y="2411005"/>
            <a:ext cx="4368797" cy="2857681"/>
            <a:chOff x="3013710" y="2085023"/>
            <a:chExt cx="3213354" cy="2307188"/>
          </a:xfrm>
        </p:grpSpPr>
        <p:pic>
          <p:nvPicPr>
            <p:cNvPr id="5" name="Picture 4">
              <a:extLst>
                <a:ext uri="{FF2B5EF4-FFF2-40B4-BE49-F238E27FC236}">
                  <a16:creationId xmlns:a16="http://schemas.microsoft.com/office/drawing/2014/main" id="{069212F5-1206-4318-A301-6A1C8B633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710" y="2085023"/>
              <a:ext cx="3213354" cy="230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feld 1">
              <a:extLst>
                <a:ext uri="{FF2B5EF4-FFF2-40B4-BE49-F238E27FC236}">
                  <a16:creationId xmlns:a16="http://schemas.microsoft.com/office/drawing/2014/main" id="{FCBE4E1F-C0A1-4A6C-9235-8C3D2F1E5110}"/>
                </a:ext>
              </a:extLst>
            </p:cNvPr>
            <p:cNvSpPr txBox="1">
              <a:spLocks noChangeArrowheads="1"/>
            </p:cNvSpPr>
            <p:nvPr/>
          </p:nvSpPr>
          <p:spPr bwMode="auto">
            <a:xfrm>
              <a:off x="4480560" y="4130601"/>
              <a:ext cx="174650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Aft>
                  <a:spcPct val="30000"/>
                </a:spcAft>
                <a:buSzPct val="75000"/>
                <a:defRPr sz="2000">
                  <a:solidFill>
                    <a:schemeClr val="tx1"/>
                  </a:solidFill>
                  <a:latin typeface="Arial" panose="020B0604020202020204" pitchFamily="34" charset="0"/>
                </a:defRPr>
              </a:lvl1pPr>
              <a:lvl2pPr marL="742950" indent="-285750">
                <a:spcAft>
                  <a:spcPct val="30000"/>
                </a:spcAft>
                <a:buClr>
                  <a:srgbClr val="120C80"/>
                </a:buClr>
                <a:buSzPct val="100000"/>
                <a:buFont typeface="Wingdings" panose="05000000000000000000" pitchFamily="2" charset="2"/>
                <a:buChar char="§"/>
                <a:defRPr>
                  <a:solidFill>
                    <a:schemeClr val="tx1"/>
                  </a:solidFill>
                  <a:latin typeface="Arial" panose="020B0604020202020204" pitchFamily="34" charset="0"/>
                </a:defRPr>
              </a:lvl2pPr>
              <a:lvl3pPr marL="1143000" indent="-228600">
                <a:spcAft>
                  <a:spcPct val="30000"/>
                </a:spcAft>
                <a:buClr>
                  <a:srgbClr val="120C80"/>
                </a:buClr>
                <a:buSzPct val="90000"/>
                <a:buFont typeface="Wingdings" panose="05000000000000000000" pitchFamily="2" charset="2"/>
                <a:buChar char="§"/>
                <a:defRPr sz="1600">
                  <a:solidFill>
                    <a:schemeClr val="tx1"/>
                  </a:solidFill>
                  <a:latin typeface="Arial" panose="020B0604020202020204" pitchFamily="34" charset="0"/>
                </a:defRPr>
              </a:lvl3pPr>
              <a:lvl4pPr marL="1600200" indent="-228600" defTabSz="896938">
                <a:spcAft>
                  <a:spcPct val="30000"/>
                </a:spcAft>
                <a:buClr>
                  <a:schemeClr val="bg2"/>
                </a:buClr>
                <a:buSzPct val="85000"/>
                <a:buFont typeface="Wingdings" panose="05000000000000000000" pitchFamily="2" charset="2"/>
                <a:buChar char="§"/>
                <a:defRPr sz="1400">
                  <a:solidFill>
                    <a:schemeClr val="tx1"/>
                  </a:solidFill>
                  <a:latin typeface="Arial" panose="020B0604020202020204" pitchFamily="34" charset="0"/>
                </a:defRPr>
              </a:lvl4pPr>
              <a:lvl5pPr marL="2057400" indent="-228600">
                <a:spcAft>
                  <a:spcPct val="30000"/>
                </a:spcAft>
                <a:buClr>
                  <a:schemeClr val="bg2"/>
                </a:buClr>
                <a:buSzPct val="75000"/>
                <a:buChar char="-"/>
                <a:defRPr sz="1400">
                  <a:solidFill>
                    <a:schemeClr val="tx1"/>
                  </a:solidFill>
                  <a:latin typeface="Arial" panose="020B0604020202020204" pitchFamily="34" charset="0"/>
                </a:defRPr>
              </a:lvl5pPr>
              <a:lvl6pPr marL="25146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6pPr>
              <a:lvl7pPr marL="29718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7pPr>
              <a:lvl8pPr marL="34290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8pPr>
              <a:lvl9pPr marL="3886200" indent="-228600" eaLnBrk="0" fontAlgn="base" hangingPunct="0">
                <a:spcBef>
                  <a:spcPct val="0"/>
                </a:spcBef>
                <a:spcAft>
                  <a:spcPct val="30000"/>
                </a:spcAft>
                <a:buClr>
                  <a:schemeClr val="bg2"/>
                </a:buClr>
                <a:buSzPct val="75000"/>
                <a:buChar char="-"/>
                <a:defRPr sz="1400">
                  <a:solidFill>
                    <a:schemeClr val="tx1"/>
                  </a:solidFill>
                  <a:latin typeface="Arial" panose="020B0604020202020204" pitchFamily="34" charset="0"/>
                </a:defRPr>
              </a:lvl9pPr>
            </a:lstStyle>
            <a:p>
              <a:pPr algn="r" eaLnBrk="1" hangingPunct="1">
                <a:spcAft>
                  <a:spcPct val="0"/>
                </a:spcAft>
                <a:buSzTx/>
              </a:pPr>
              <a:r>
                <a:rPr lang="en-US" altLang="en-US" sz="900"/>
                <a:t>Source: Teraport GmbH</a:t>
              </a:r>
            </a:p>
          </p:txBody>
        </p:sp>
      </p:grpSp>
    </p:spTree>
    <p:extLst>
      <p:ext uri="{BB962C8B-B14F-4D97-AF65-F5344CB8AC3E}">
        <p14:creationId xmlns:p14="http://schemas.microsoft.com/office/powerpoint/2010/main" val="263017843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F1BE21A-D0EA-EB25-2E92-C0AF2280A701}"/>
              </a:ext>
            </a:extLst>
          </p:cNvPr>
          <p:cNvSpPr>
            <a:spLocks noGrp="1"/>
          </p:cNvSpPr>
          <p:nvPr>
            <p:ph idx="1"/>
          </p:nvPr>
        </p:nvSpPr>
        <p:spPr/>
        <p:txBody>
          <a:bodyPr/>
          <a:lstStyle/>
          <a:p>
            <a:pPr marL="538162" lvl="3" indent="0">
              <a:buNone/>
            </a:pPr>
            <a:r>
              <a:rPr lang="en-US" i="1" dirty="0">
                <a:solidFill>
                  <a:srgbClr val="000000"/>
                </a:solidFill>
              </a:rPr>
              <a:t>The FMI 1.0 was developed in 2008-2011 by initiative of DAIMLER in  the EU-0funded MODELISAR project with participation of OEMs, tool vendors and research institutes. </a:t>
            </a:r>
          </a:p>
          <a:p>
            <a:endParaRPr lang="en-US" dirty="0"/>
          </a:p>
        </p:txBody>
      </p:sp>
      <p:sp>
        <p:nvSpPr>
          <p:cNvPr id="3" name="Titel 2">
            <a:extLst>
              <a:ext uri="{FF2B5EF4-FFF2-40B4-BE49-F238E27FC236}">
                <a16:creationId xmlns:a16="http://schemas.microsoft.com/office/drawing/2014/main" id="{3DF6A076-5BD7-8EE2-F390-646C80C9F9EF}"/>
              </a:ext>
            </a:extLst>
          </p:cNvPr>
          <p:cNvSpPr>
            <a:spLocks noGrp="1"/>
          </p:cNvSpPr>
          <p:nvPr>
            <p:ph type="title"/>
          </p:nvPr>
        </p:nvSpPr>
        <p:spPr/>
        <p:txBody>
          <a:bodyPr/>
          <a:lstStyle/>
          <a:p>
            <a:r>
              <a:rPr lang="en-US" dirty="0"/>
              <a:t>History</a:t>
            </a:r>
          </a:p>
        </p:txBody>
      </p:sp>
      <p:pic>
        <p:nvPicPr>
          <p:cNvPr id="4" name="Picture 2">
            <a:extLst>
              <a:ext uri="{FF2B5EF4-FFF2-40B4-BE49-F238E27FC236}">
                <a16:creationId xmlns:a16="http://schemas.microsoft.com/office/drawing/2014/main" id="{3C6CCEB7-3034-1E4E-5A1D-6061E812D87E}"/>
              </a:ext>
            </a:extLst>
          </p:cNvPr>
          <p:cNvPicPr>
            <a:picLocks noChangeAspect="1" noChangeArrowheads="1"/>
          </p:cNvPicPr>
          <p:nvPr/>
        </p:nvPicPr>
        <p:blipFill>
          <a:blip r:embed="rId2" cstate="print"/>
          <a:srcRect/>
          <a:stretch>
            <a:fillRect/>
          </a:stretch>
        </p:blipFill>
        <p:spPr bwMode="auto">
          <a:xfrm>
            <a:off x="1165268" y="2241258"/>
            <a:ext cx="4505549" cy="3426036"/>
          </a:xfrm>
          <a:prstGeom prst="rect">
            <a:avLst/>
          </a:prstGeom>
          <a:solidFill>
            <a:srgbClr val="FFFFFF"/>
          </a:solidFill>
          <a:ln w="12700">
            <a:solidFill>
              <a:srgbClr val="99A5B3"/>
            </a:solidFill>
          </a:ln>
          <a:effectLst>
            <a:outerShdw blurRad="50800" dist="38100" dir="2700000" algn="tl" rotWithShape="0">
              <a:prstClr val="black">
                <a:alpha val="40000"/>
              </a:prstClr>
            </a:outerShdw>
          </a:effectLst>
        </p:spPr>
      </p:pic>
      <p:sp>
        <p:nvSpPr>
          <p:cNvPr id="5" name="Inhaltsplatzhalter 9">
            <a:extLst>
              <a:ext uri="{FF2B5EF4-FFF2-40B4-BE49-F238E27FC236}">
                <a16:creationId xmlns:a16="http://schemas.microsoft.com/office/drawing/2014/main" id="{2CE26E1F-84FD-0D1E-A254-1C4D16100A3C}"/>
              </a:ext>
            </a:extLst>
          </p:cNvPr>
          <p:cNvSpPr txBox="1">
            <a:spLocks/>
          </p:cNvSpPr>
          <p:nvPr/>
        </p:nvSpPr>
        <p:spPr bwMode="auto">
          <a:xfrm>
            <a:off x="664118" y="5740905"/>
            <a:ext cx="11047679" cy="554044"/>
          </a:xfrm>
          <a:prstGeom prst="rect">
            <a:avLst/>
          </a:prstGeom>
          <a:ln>
            <a:headEnd/>
            <a:tailEnd/>
          </a:ln>
        </p:spPr>
        <p:style>
          <a:lnRef idx="3">
            <a:schemeClr val="lt1"/>
          </a:lnRef>
          <a:fillRef idx="1">
            <a:schemeClr val="accent6"/>
          </a:fillRef>
          <a:effectRef idx="1">
            <a:schemeClr val="accent6"/>
          </a:effectRef>
          <a:fontRef idx="minor">
            <a:schemeClr val="lt1"/>
          </a:fontRef>
        </p:style>
        <p:txBody>
          <a:bodyPr wrap="square" lIns="69415" tIns="0" rIns="0" bIns="0">
            <a:noAutofit/>
          </a:bodyPr>
          <a:lstStyle/>
          <a:p>
            <a:pPr algn="ctr" eaLnBrk="0" hangingPunct="0">
              <a:spcBef>
                <a:spcPts val="578"/>
              </a:spcBef>
              <a:buClr>
                <a:schemeClr val="bg1">
                  <a:lumMod val="95000"/>
                </a:schemeClr>
              </a:buClr>
              <a:buSzPct val="65000"/>
              <a:defRPr/>
            </a:pPr>
            <a:r>
              <a:rPr lang="en-US" sz="1543" b="1" kern="0" dirty="0">
                <a:solidFill>
                  <a:srgbClr val="FFFFFF"/>
                </a:solidFill>
                <a:latin typeface="Bosch Office Sans" pitchFamily="2" charset="0"/>
              </a:rPr>
              <a:t>FMI defines an interface for the model exchange between different simulation tools</a:t>
            </a:r>
            <a:br>
              <a:rPr lang="en-US" sz="1543" b="1" kern="0" dirty="0">
                <a:solidFill>
                  <a:srgbClr val="FFFFFF"/>
                </a:solidFill>
                <a:latin typeface="Bosch Office Sans" pitchFamily="2" charset="0"/>
              </a:rPr>
            </a:br>
            <a:r>
              <a:rPr lang="en-US" sz="1543" b="1" kern="0" dirty="0">
                <a:solidFill>
                  <a:srgbClr val="FFFFFF"/>
                </a:solidFill>
                <a:latin typeface="Bosch Office Sans" pitchFamily="2" charset="0"/>
              </a:rPr>
              <a:t> and development partners (e.g., OEMs &lt;-&gt; supplier)</a:t>
            </a:r>
          </a:p>
        </p:txBody>
      </p:sp>
    </p:spTree>
    <p:extLst>
      <p:ext uri="{BB962C8B-B14F-4D97-AF65-F5344CB8AC3E}">
        <p14:creationId xmlns:p14="http://schemas.microsoft.com/office/powerpoint/2010/main" val="11913666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85C2A59A-795F-11DA-70D4-3DB8D041878E}"/>
              </a:ext>
            </a:extLst>
          </p:cNvPr>
          <p:cNvSpPr>
            <a:spLocks noGrp="1"/>
          </p:cNvSpPr>
          <p:nvPr>
            <p:ph idx="1"/>
          </p:nvPr>
        </p:nvSpPr>
        <p:spPr/>
        <p:txBody>
          <a:bodyPr/>
          <a:lstStyle/>
          <a:p>
            <a:r>
              <a:rPr lang="en-US" dirty="0"/>
              <a:t> </a:t>
            </a:r>
          </a:p>
        </p:txBody>
      </p:sp>
      <p:sp>
        <p:nvSpPr>
          <p:cNvPr id="3" name="Titel 2">
            <a:extLst>
              <a:ext uri="{FF2B5EF4-FFF2-40B4-BE49-F238E27FC236}">
                <a16:creationId xmlns:a16="http://schemas.microsoft.com/office/drawing/2014/main" id="{D2E0DE14-03F2-1DF1-D03F-96D51786BA12}"/>
              </a:ext>
            </a:extLst>
          </p:cNvPr>
          <p:cNvSpPr>
            <a:spLocks noGrp="1"/>
          </p:cNvSpPr>
          <p:nvPr>
            <p:ph type="title"/>
          </p:nvPr>
        </p:nvSpPr>
        <p:spPr/>
        <p:txBody>
          <a:bodyPr/>
          <a:lstStyle/>
          <a:p>
            <a:r>
              <a:rPr lang="en-US" dirty="0"/>
              <a:t>Modelica Association &amp; Tool Vendors</a:t>
            </a:r>
          </a:p>
        </p:txBody>
      </p:sp>
      <p:sp>
        <p:nvSpPr>
          <p:cNvPr id="4" name="Rectangle 12">
            <a:extLst>
              <a:ext uri="{FF2B5EF4-FFF2-40B4-BE49-F238E27FC236}">
                <a16:creationId xmlns:a16="http://schemas.microsoft.com/office/drawing/2014/main" id="{C6790283-62B5-123D-E408-19A1456C07B6}"/>
              </a:ext>
            </a:extLst>
          </p:cNvPr>
          <p:cNvSpPr/>
          <p:nvPr/>
        </p:nvSpPr>
        <p:spPr>
          <a:xfrm>
            <a:off x="6370279" y="1484662"/>
            <a:ext cx="5532979" cy="3812716"/>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defTabSz="1016264" eaLnBrk="1" fontAlgn="auto" hangingPunct="1">
              <a:spcBef>
                <a:spcPts val="0"/>
              </a:spcBef>
              <a:spcAft>
                <a:spcPts val="0"/>
              </a:spcAft>
            </a:pPr>
            <a:endParaRPr lang="en-US" sz="2001" kern="0" dirty="0">
              <a:solidFill>
                <a:srgbClr val="000000"/>
              </a:solidFill>
              <a:latin typeface="+mn-lt"/>
              <a:cs typeface="+mn-cs"/>
            </a:endParaRPr>
          </a:p>
        </p:txBody>
      </p:sp>
      <p:sp>
        <p:nvSpPr>
          <p:cNvPr id="5" name="Rectangle 3">
            <a:extLst>
              <a:ext uri="{FF2B5EF4-FFF2-40B4-BE49-F238E27FC236}">
                <a16:creationId xmlns:a16="http://schemas.microsoft.com/office/drawing/2014/main" id="{312B340D-A1DF-399C-C8CB-6B1E0AB95F6F}"/>
              </a:ext>
            </a:extLst>
          </p:cNvPr>
          <p:cNvSpPr/>
          <p:nvPr/>
        </p:nvSpPr>
        <p:spPr>
          <a:xfrm>
            <a:off x="620184" y="1484662"/>
            <a:ext cx="5582134" cy="3812716"/>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defTabSz="1016264" eaLnBrk="1" fontAlgn="auto" hangingPunct="1">
              <a:spcBef>
                <a:spcPts val="0"/>
              </a:spcBef>
              <a:spcAft>
                <a:spcPts val="0"/>
              </a:spcAft>
            </a:pPr>
            <a:endParaRPr lang="en-US" sz="2001" kern="0" dirty="0">
              <a:solidFill>
                <a:srgbClr val="00376F"/>
              </a:solidFill>
              <a:latin typeface="+mn-lt"/>
              <a:cs typeface="+mn-cs"/>
            </a:endParaRPr>
          </a:p>
        </p:txBody>
      </p:sp>
      <p:sp>
        <p:nvSpPr>
          <p:cNvPr id="7" name="Content Placeholder 2">
            <a:extLst>
              <a:ext uri="{FF2B5EF4-FFF2-40B4-BE49-F238E27FC236}">
                <a16:creationId xmlns:a16="http://schemas.microsoft.com/office/drawing/2014/main" id="{EF733755-8BE9-BD73-896E-3CD69CA4CC01}"/>
              </a:ext>
            </a:extLst>
          </p:cNvPr>
          <p:cNvSpPr txBox="1">
            <a:spLocks/>
          </p:cNvSpPr>
          <p:nvPr>
            <p:custDataLst>
              <p:tags r:id="rId1"/>
            </p:custDataLst>
          </p:nvPr>
        </p:nvSpPr>
        <p:spPr>
          <a:xfrm>
            <a:off x="885078" y="1647459"/>
            <a:ext cx="5207276" cy="3049091"/>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spcBef>
                <a:spcPts val="0"/>
              </a:spcBef>
              <a:spcAft>
                <a:spcPts val="0"/>
              </a:spcAft>
              <a:buNone/>
              <a:defRPr/>
            </a:pPr>
            <a:r>
              <a:rPr lang="en-US" sz="1778" b="1" dirty="0"/>
              <a:t>Modelica Association Project</a:t>
            </a:r>
          </a:p>
          <a:p>
            <a:pPr marL="0" indent="0">
              <a:spcBef>
                <a:spcPts val="0"/>
              </a:spcBef>
              <a:spcAft>
                <a:spcPts val="0"/>
              </a:spcAft>
              <a:buNone/>
              <a:defRPr/>
            </a:pPr>
            <a:endParaRPr lang="en-US" sz="1778" dirty="0"/>
          </a:p>
          <a:p>
            <a:pPr marL="0" indent="0">
              <a:spcBef>
                <a:spcPts val="0"/>
              </a:spcBef>
              <a:spcAft>
                <a:spcPts val="0"/>
              </a:spcAft>
              <a:buNone/>
              <a:defRPr/>
            </a:pPr>
            <a:r>
              <a:rPr lang="en-US" sz="1778" dirty="0"/>
              <a:t>FMI Design Group Members</a:t>
            </a:r>
          </a:p>
          <a:p>
            <a:pPr>
              <a:spcBef>
                <a:spcPts val="0"/>
              </a:spcBef>
              <a:spcAft>
                <a:spcPts val="0"/>
              </a:spcAft>
              <a:buSzPts val="1800"/>
              <a:buFont typeface="Wingdings" panose="05000000000000000000" pitchFamily="2" charset="2"/>
              <a:buChar char="§"/>
              <a:defRPr/>
            </a:pPr>
            <a:r>
              <a:rPr lang="en-US" sz="1556" dirty="0"/>
              <a:t>All members have signed the MAP FMI’s </a:t>
            </a:r>
            <a:r>
              <a:rPr lang="en-US" sz="1556" dirty="0">
                <a:hlinkClick r:id="rId4">
                  <a:extLst>
                    <a:ext uri="{A12FA001-AC4F-418D-AE19-62706E023703}">
                      <ahyp:hlinkClr xmlns:ahyp="http://schemas.microsoft.com/office/drawing/2018/hyperlinkcolor" val="tx"/>
                    </a:ext>
                  </a:extLst>
                </a:hlinkClick>
              </a:rPr>
              <a:t>CCLA</a:t>
            </a:r>
            <a:br>
              <a:rPr lang="en-US" sz="1556" dirty="0"/>
            </a:br>
            <a:r>
              <a:rPr lang="en-US" sz="1556" dirty="0"/>
              <a:t>(corporate contributor license agreement)</a:t>
            </a:r>
          </a:p>
          <a:p>
            <a:pPr>
              <a:spcBef>
                <a:spcPts val="0"/>
              </a:spcBef>
              <a:spcAft>
                <a:spcPts val="0"/>
              </a:spcAft>
              <a:buSzPts val="1800"/>
              <a:buFont typeface="Wingdings" panose="05000000000000000000" pitchFamily="2" charset="2"/>
              <a:buChar char="§"/>
              <a:defRPr/>
            </a:pPr>
            <a:endParaRPr lang="en-US" sz="1778" dirty="0"/>
          </a:p>
          <a:p>
            <a:pPr marL="0" indent="0">
              <a:spcBef>
                <a:spcPts val="0"/>
              </a:spcBef>
              <a:spcAft>
                <a:spcPts val="0"/>
              </a:spcAft>
              <a:buNone/>
              <a:defRPr/>
            </a:pPr>
            <a:r>
              <a:rPr lang="en-US" sz="1778" dirty="0"/>
              <a:t>FMI Standard</a:t>
            </a:r>
          </a:p>
          <a:p>
            <a:pPr>
              <a:spcBef>
                <a:spcPts val="0"/>
              </a:spcBef>
              <a:spcAft>
                <a:spcPts val="0"/>
              </a:spcAft>
              <a:buSzPts val="1800"/>
              <a:buFont typeface="Wingdings" panose="05000000000000000000" pitchFamily="2" charset="2"/>
              <a:buChar char="§"/>
              <a:defRPr/>
            </a:pPr>
            <a:r>
              <a:rPr lang="en-US" sz="1556" dirty="0"/>
              <a:t>FMI specifications: </a:t>
            </a:r>
            <a:r>
              <a:rPr lang="en-US" sz="1556" dirty="0">
                <a:hlinkClick r:id="rId5">
                  <a:extLst>
                    <a:ext uri="{A12FA001-AC4F-418D-AE19-62706E023703}">
                      <ahyp:hlinkClr xmlns:ahyp="http://schemas.microsoft.com/office/drawing/2018/hyperlinkcolor" val="tx"/>
                    </a:ext>
                  </a:extLst>
                </a:hlinkClick>
              </a:rPr>
              <a:t>CC-BY-SA 4.0</a:t>
            </a:r>
            <a:br>
              <a:rPr lang="en-US" sz="1556" dirty="0"/>
            </a:br>
            <a:r>
              <a:rPr lang="en-US" sz="1223" dirty="0"/>
              <a:t>(Creative Common Attribution-</a:t>
            </a:r>
            <a:r>
              <a:rPr lang="en-US" sz="1223" dirty="0" err="1"/>
              <a:t>ShareAlike</a:t>
            </a:r>
            <a:r>
              <a:rPr lang="en-US" sz="1223" dirty="0"/>
              <a:t> 4.0 International)</a:t>
            </a:r>
          </a:p>
          <a:p>
            <a:pPr>
              <a:spcBef>
                <a:spcPts val="0"/>
              </a:spcBef>
              <a:spcAft>
                <a:spcPts val="0"/>
              </a:spcAft>
              <a:buSzPts val="1800"/>
              <a:buFont typeface="Wingdings" panose="05000000000000000000" pitchFamily="2" charset="2"/>
              <a:buChar char="§"/>
              <a:defRPr/>
            </a:pPr>
            <a:r>
              <a:rPr lang="en-US" sz="1556" dirty="0"/>
              <a:t>Source code (C-header &amp; XML-schema files):</a:t>
            </a:r>
            <a:br>
              <a:rPr lang="en-US" sz="1556" dirty="0"/>
            </a:br>
            <a:r>
              <a:rPr lang="en-US" sz="1556" dirty="0">
                <a:hlinkClick r:id="rId6">
                  <a:extLst>
                    <a:ext uri="{A12FA001-AC4F-418D-AE19-62706E023703}">
                      <ahyp:hlinkClr xmlns:ahyp="http://schemas.microsoft.com/office/drawing/2018/hyperlinkcolor" val="tx"/>
                    </a:ext>
                  </a:extLst>
                </a:hlinkClick>
              </a:rPr>
              <a:t>2-Clause BSD License</a:t>
            </a:r>
            <a:r>
              <a:rPr lang="en-US" sz="1556" dirty="0"/>
              <a:t>7</a:t>
            </a:r>
          </a:p>
          <a:p>
            <a:pPr>
              <a:spcBef>
                <a:spcPts val="0"/>
              </a:spcBef>
              <a:spcAft>
                <a:spcPts val="0"/>
              </a:spcAft>
              <a:buSzPts val="1800"/>
              <a:buFont typeface="Wingdings" panose="05000000000000000000" pitchFamily="2" charset="2"/>
              <a:buChar char="§"/>
              <a:defRPr/>
            </a:pPr>
            <a:endParaRPr lang="en-US" sz="1556" dirty="0"/>
          </a:p>
          <a:p>
            <a:pPr marL="0" indent="0">
              <a:spcBef>
                <a:spcPts val="0"/>
              </a:spcBef>
              <a:spcAft>
                <a:spcPts val="0"/>
              </a:spcAft>
              <a:buSzPts val="1800"/>
              <a:buNone/>
              <a:defRPr/>
            </a:pPr>
            <a:r>
              <a:rPr lang="en-US" sz="1556" dirty="0"/>
              <a:t>Layered Standards </a:t>
            </a:r>
          </a:p>
          <a:p>
            <a:pPr marL="0" indent="0">
              <a:spcBef>
                <a:spcPts val="0"/>
              </a:spcBef>
              <a:spcAft>
                <a:spcPts val="0"/>
              </a:spcAft>
              <a:buSzPts val="1800"/>
              <a:buNone/>
              <a:defRPr/>
            </a:pPr>
            <a:r>
              <a:rPr lang="en-US" sz="1556" dirty="0"/>
              <a:t>(domain specific extensions </a:t>
            </a:r>
            <a:r>
              <a:rPr lang="en-US" sz="1556" dirty="0" err="1"/>
              <a:t>ot</a:t>
            </a:r>
            <a:r>
              <a:rPr lang="en-US" sz="1556" dirty="0"/>
              <a:t> the FMI Standard)</a:t>
            </a:r>
          </a:p>
        </p:txBody>
      </p:sp>
      <p:sp>
        <p:nvSpPr>
          <p:cNvPr id="8" name="Content Placeholder 2">
            <a:extLst>
              <a:ext uri="{FF2B5EF4-FFF2-40B4-BE49-F238E27FC236}">
                <a16:creationId xmlns:a16="http://schemas.microsoft.com/office/drawing/2014/main" id="{5138CEA6-6A5C-9F0E-23EC-B158A068DCA1}"/>
              </a:ext>
            </a:extLst>
          </p:cNvPr>
          <p:cNvSpPr txBox="1">
            <a:spLocks/>
          </p:cNvSpPr>
          <p:nvPr>
            <p:custDataLst>
              <p:tags r:id="rId2"/>
            </p:custDataLst>
          </p:nvPr>
        </p:nvSpPr>
        <p:spPr>
          <a:xfrm>
            <a:off x="6641744" y="1646925"/>
            <a:ext cx="5093553" cy="2823789"/>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a:buNone/>
            </a:pPr>
            <a:r>
              <a:rPr lang="en-US" sz="1778" b="1" dirty="0"/>
              <a:t>Tool Vendors</a:t>
            </a:r>
          </a:p>
          <a:p>
            <a:pPr marL="0" indent="0">
              <a:buNone/>
            </a:pPr>
            <a:endParaRPr lang="en-US" sz="1778" b="1" dirty="0"/>
          </a:p>
          <a:p>
            <a:pPr>
              <a:buSzPts val="1800"/>
              <a:buFont typeface="Wingdings" panose="05000000000000000000" pitchFamily="2" charset="2"/>
              <a:buChar char="§"/>
            </a:pPr>
            <a:r>
              <a:rPr lang="en-US" sz="1556" dirty="0"/>
              <a:t>have freedom to choose their licensing model</a:t>
            </a:r>
          </a:p>
          <a:p>
            <a:pPr>
              <a:buSzPts val="1800"/>
              <a:buFont typeface="Wingdings" panose="05000000000000000000" pitchFamily="2" charset="2"/>
              <a:buChar char="§"/>
            </a:pPr>
            <a:r>
              <a:rPr lang="en-US" sz="1556" dirty="0"/>
              <a:t>FMU import / export might be free</a:t>
            </a:r>
          </a:p>
          <a:p>
            <a:pPr>
              <a:buSzPts val="1800"/>
              <a:buFont typeface="Wingdings" panose="05000000000000000000" pitchFamily="2" charset="2"/>
              <a:buChar char="§"/>
            </a:pPr>
            <a:r>
              <a:rPr lang="en-US" sz="1556" dirty="0"/>
              <a:t>FMU export might require a license </a:t>
            </a:r>
            <a:br>
              <a:rPr lang="en-US" sz="1556" dirty="0"/>
            </a:br>
            <a:r>
              <a:rPr lang="en-US" sz="1556" dirty="0"/>
              <a:t>(e.g. Dymola)</a:t>
            </a:r>
          </a:p>
          <a:p>
            <a:pPr>
              <a:buSzPts val="1800"/>
              <a:buFont typeface="Wingdings" panose="05000000000000000000" pitchFamily="2" charset="2"/>
              <a:buChar char="§"/>
            </a:pPr>
            <a:r>
              <a:rPr lang="en-US" sz="1556" dirty="0"/>
              <a:t>FMU might require runtime license (</a:t>
            </a:r>
            <a:r>
              <a:rPr lang="en-US" sz="1556" dirty="0" err="1"/>
              <a:t>FlexLMSee</a:t>
            </a:r>
            <a:r>
              <a:rPr lang="en-US" sz="1556" dirty="0"/>
              <a:t> also</a:t>
            </a:r>
          </a:p>
          <a:p>
            <a:pPr>
              <a:buSzPts val="1800"/>
              <a:buFont typeface="Wingdings" panose="05000000000000000000" pitchFamily="2" charset="2"/>
              <a:buChar char="§"/>
            </a:pPr>
            <a:r>
              <a:rPr lang="en-US" sz="1556" dirty="0">
                <a:hlinkClick r:id="rId7">
                  <a:extLst>
                    <a:ext uri="{A12FA001-AC4F-418D-AE19-62706E023703}">
                      <ahyp:hlinkClr xmlns:ahyp="http://schemas.microsoft.com/office/drawing/2018/hyperlinkcolor" val="tx"/>
                    </a:ext>
                  </a:extLst>
                </a:hlinkClick>
              </a:rPr>
              <a:t>License conditions</a:t>
            </a:r>
            <a:r>
              <a:rPr lang="en-US" sz="1556" dirty="0"/>
              <a:t> and </a:t>
            </a:r>
            <a:r>
              <a:rPr lang="en-US" sz="1556" dirty="0">
                <a:hlinkClick r:id="rId8">
                  <a:extLst>
                    <a:ext uri="{A12FA001-AC4F-418D-AE19-62706E023703}">
                      <ahyp:hlinkClr xmlns:ahyp="http://schemas.microsoft.com/office/drawing/2018/hyperlinkcolor" val="tx"/>
                    </a:ext>
                  </a:extLst>
                </a:hlinkClick>
              </a:rPr>
              <a:t>legal aspects</a:t>
            </a:r>
            <a:endParaRPr lang="en-US" sz="1556" dirty="0"/>
          </a:p>
          <a:p>
            <a:pPr>
              <a:buSzPts val="1800"/>
              <a:buFont typeface="Wingdings" panose="05000000000000000000" pitchFamily="2" charset="2"/>
              <a:buChar char="§"/>
            </a:pPr>
            <a:endParaRPr lang="en-US" sz="1556" dirty="0"/>
          </a:p>
          <a:p>
            <a:pPr>
              <a:buSzPts val="1800"/>
              <a:buFont typeface="Wingdings" panose="05000000000000000000" pitchFamily="2" charset="2"/>
              <a:buChar char="§"/>
            </a:pPr>
            <a:endParaRPr lang="en-US" sz="1556" dirty="0"/>
          </a:p>
          <a:p>
            <a:pPr marL="0" indent="0">
              <a:spcBef>
                <a:spcPts val="0"/>
              </a:spcBef>
              <a:spcAft>
                <a:spcPts val="0"/>
              </a:spcAft>
              <a:buSzPts val="1800"/>
              <a:buNone/>
              <a:defRPr/>
            </a:pPr>
            <a:r>
              <a:rPr lang="en-US" sz="1556" dirty="0"/>
              <a:t>Layered Standards </a:t>
            </a:r>
          </a:p>
          <a:p>
            <a:pPr marL="0" indent="0">
              <a:spcBef>
                <a:spcPts val="0"/>
              </a:spcBef>
              <a:spcAft>
                <a:spcPts val="0"/>
              </a:spcAft>
              <a:buSzPts val="1800"/>
              <a:buNone/>
              <a:defRPr/>
            </a:pPr>
            <a:r>
              <a:rPr lang="en-US" sz="1556" dirty="0"/>
              <a:t>(domain specific extensions </a:t>
            </a:r>
            <a:r>
              <a:rPr lang="en-US" sz="1556" dirty="0" err="1"/>
              <a:t>ot</a:t>
            </a:r>
            <a:r>
              <a:rPr lang="en-US" sz="1556" dirty="0"/>
              <a:t> the FMI Standard</a:t>
            </a:r>
          </a:p>
        </p:txBody>
      </p:sp>
      <p:pic>
        <p:nvPicPr>
          <p:cNvPr id="9" name="Picture 6">
            <a:extLst>
              <a:ext uri="{FF2B5EF4-FFF2-40B4-BE49-F238E27FC236}">
                <a16:creationId xmlns:a16="http://schemas.microsoft.com/office/drawing/2014/main" id="{164B5AF4-DE4E-8AE1-C638-84FC5CD31035}"/>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575133" y="1646926"/>
            <a:ext cx="1401048" cy="667422"/>
          </a:xfrm>
          <a:prstGeom prst="rect">
            <a:avLst/>
          </a:prstGeom>
        </p:spPr>
      </p:pic>
    </p:spTree>
    <p:extLst>
      <p:ext uri="{BB962C8B-B14F-4D97-AF65-F5344CB8AC3E}">
        <p14:creationId xmlns:p14="http://schemas.microsoft.com/office/powerpoint/2010/main" val="177419520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0942DFE2-B8E9-A1D6-3FAF-EB02B96DC61F}"/>
              </a:ext>
            </a:extLst>
          </p:cNvPr>
          <p:cNvSpPr>
            <a:spLocks noGrp="1"/>
          </p:cNvSpPr>
          <p:nvPr>
            <p:ph idx="1"/>
          </p:nvPr>
        </p:nvSpPr>
        <p:spPr/>
        <p:txBody>
          <a:bodyPr/>
          <a:lstStyle/>
          <a:p>
            <a:r>
              <a:rPr lang="en-US" sz="4000" b="1" dirty="0"/>
              <a:t>FMI technology </a:t>
            </a:r>
          </a:p>
        </p:txBody>
      </p:sp>
      <p:sp>
        <p:nvSpPr>
          <p:cNvPr id="3" name="Titel 2">
            <a:extLst>
              <a:ext uri="{FF2B5EF4-FFF2-40B4-BE49-F238E27FC236}">
                <a16:creationId xmlns:a16="http://schemas.microsoft.com/office/drawing/2014/main" id="{EF0451EF-4275-B5F4-7844-13C179D59EED}"/>
              </a:ext>
            </a:extLst>
          </p:cNvPr>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239047709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7A138756-7481-DC2D-2EB9-F177E294470C}"/>
              </a:ext>
            </a:extLst>
          </p:cNvPr>
          <p:cNvSpPr>
            <a:spLocks noGrp="1"/>
          </p:cNvSpPr>
          <p:nvPr>
            <p:ph idx="1"/>
          </p:nvPr>
        </p:nvSpPr>
        <p:spPr/>
        <p:txBody>
          <a:bodyPr/>
          <a:lstStyle/>
          <a:p>
            <a:r>
              <a:rPr lang="en-GB" dirty="0"/>
              <a:t>The </a:t>
            </a:r>
            <a:r>
              <a:rPr lang="en-GB" dirty="0">
                <a:hlinkClick r:id="rId2"/>
              </a:rPr>
              <a:t>FMI Standard </a:t>
            </a:r>
            <a:r>
              <a:rPr lang="en-GB" dirty="0"/>
              <a:t>defines the “Functional Mock-up Interface” FMI, an interface between a model and a simulation environment. </a:t>
            </a:r>
          </a:p>
          <a:p>
            <a:endParaRPr lang="en-GB" dirty="0"/>
          </a:p>
          <a:p>
            <a:r>
              <a:rPr lang="en-GB" dirty="0"/>
              <a:t>It consists of</a:t>
            </a:r>
          </a:p>
          <a:p>
            <a:endParaRPr lang="en-GB" dirty="0"/>
          </a:p>
          <a:p>
            <a:pPr lvl="1"/>
            <a:r>
              <a:rPr lang="en-GB" dirty="0"/>
              <a:t>a C-API (application programming interface)</a:t>
            </a:r>
          </a:p>
          <a:p>
            <a:pPr lvl="1"/>
            <a:endParaRPr lang="en-GB" dirty="0"/>
          </a:p>
          <a:p>
            <a:pPr lvl="1"/>
            <a:r>
              <a:rPr lang="en-GB" dirty="0"/>
              <a:t>an interface description (modeldescription.xml) according to a defined schema</a:t>
            </a:r>
          </a:p>
          <a:p>
            <a:pPr lvl="1"/>
            <a:endParaRPr lang="en-GB" dirty="0"/>
          </a:p>
          <a:p>
            <a:pPr lvl="1"/>
            <a:r>
              <a:rPr lang="en-GB" dirty="0"/>
              <a:t>the definition of an </a:t>
            </a:r>
            <a:r>
              <a:rPr lang="en-GB" dirty="0" err="1"/>
              <a:t>exchangealble</a:t>
            </a:r>
            <a:r>
              <a:rPr lang="en-GB" dirty="0"/>
              <a:t> unit, an “FMU” (Functional Mock-up Unit), technically a zip file</a:t>
            </a:r>
          </a:p>
          <a:p>
            <a:endParaRPr lang="en-US" dirty="0"/>
          </a:p>
        </p:txBody>
      </p:sp>
      <p:sp>
        <p:nvSpPr>
          <p:cNvPr id="3" name="Titel 2">
            <a:extLst>
              <a:ext uri="{FF2B5EF4-FFF2-40B4-BE49-F238E27FC236}">
                <a16:creationId xmlns:a16="http://schemas.microsoft.com/office/drawing/2014/main" id="{37EDDF73-9F22-F9A7-DB11-849DB2DEA627}"/>
              </a:ext>
            </a:extLst>
          </p:cNvPr>
          <p:cNvSpPr>
            <a:spLocks noGrp="1"/>
          </p:cNvSpPr>
          <p:nvPr>
            <p:ph type="title"/>
          </p:nvPr>
        </p:nvSpPr>
        <p:spPr/>
        <p:txBody>
          <a:bodyPr/>
          <a:lstStyle/>
          <a:p>
            <a:r>
              <a:rPr lang="en-US" dirty="0"/>
              <a:t>The FMI standard</a:t>
            </a:r>
          </a:p>
        </p:txBody>
      </p:sp>
    </p:spTree>
    <p:extLst>
      <p:ext uri="{BB962C8B-B14F-4D97-AF65-F5344CB8AC3E}">
        <p14:creationId xmlns:p14="http://schemas.microsoft.com/office/powerpoint/2010/main" val="31587850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400E693B-E5F0-7661-0E56-6D9BE5089CB1}"/>
              </a:ext>
            </a:extLst>
          </p:cNvPr>
          <p:cNvSpPr>
            <a:spLocks noGrp="1"/>
          </p:cNvSpPr>
          <p:nvPr>
            <p:ph idx="1"/>
          </p:nvPr>
        </p:nvSpPr>
        <p:spPr/>
        <p:txBody>
          <a:bodyPr/>
          <a:lstStyle/>
          <a:p>
            <a:r>
              <a:rPr lang="en-US" sz="1600" dirty="0">
                <a:solidFill>
                  <a:srgbClr val="000000"/>
                </a:solidFill>
              </a:rPr>
              <a:t>FMU implements FMI</a:t>
            </a:r>
          </a:p>
          <a:p>
            <a:r>
              <a:rPr lang="en-US" sz="1600" dirty="0">
                <a:solidFill>
                  <a:srgbClr val="000000"/>
                </a:solidFill>
              </a:rPr>
              <a:t>FMU = .zip-file with renamed file extension</a:t>
            </a:r>
          </a:p>
          <a:p>
            <a:r>
              <a:rPr lang="en-US" sz="1600" dirty="0">
                <a:solidFill>
                  <a:srgbClr val="000000"/>
                </a:solidFill>
              </a:rPr>
              <a:t>Must include modelDescription.xml (I/O description + some info)</a:t>
            </a:r>
          </a:p>
          <a:p>
            <a:r>
              <a:rPr lang="en-US" sz="1600" dirty="0">
                <a:solidFill>
                  <a:srgbClr val="000000"/>
                </a:solidFill>
              </a:rPr>
              <a:t>Must include at least one binary representation or source code</a:t>
            </a:r>
          </a:p>
          <a:p>
            <a:r>
              <a:rPr lang="en-US" sz="1600" dirty="0">
                <a:solidFill>
                  <a:srgbClr val="000000"/>
                </a:solidFill>
              </a:rPr>
              <a:t>Some optional content:</a:t>
            </a:r>
          </a:p>
        </p:txBody>
      </p:sp>
      <p:sp>
        <p:nvSpPr>
          <p:cNvPr id="3" name="Titel 2">
            <a:extLst>
              <a:ext uri="{FF2B5EF4-FFF2-40B4-BE49-F238E27FC236}">
                <a16:creationId xmlns:a16="http://schemas.microsoft.com/office/drawing/2014/main" id="{B4B8C9B7-B14D-C397-C472-61D218C58EEC}"/>
              </a:ext>
            </a:extLst>
          </p:cNvPr>
          <p:cNvSpPr>
            <a:spLocks noGrp="1"/>
          </p:cNvSpPr>
          <p:nvPr>
            <p:ph type="title"/>
          </p:nvPr>
        </p:nvSpPr>
        <p:spPr/>
        <p:txBody>
          <a:bodyPr/>
          <a:lstStyle/>
          <a:p>
            <a:r>
              <a:rPr lang="en-US" dirty="0"/>
              <a:t>FMU Structure and Content</a:t>
            </a:r>
          </a:p>
        </p:txBody>
      </p:sp>
      <p:sp>
        <p:nvSpPr>
          <p:cNvPr id="28" name="Rectangle 4">
            <a:extLst>
              <a:ext uri="{FF2B5EF4-FFF2-40B4-BE49-F238E27FC236}">
                <a16:creationId xmlns:a16="http://schemas.microsoft.com/office/drawing/2014/main" id="{DC80065B-93FC-3F53-48C7-4865B4320054}"/>
              </a:ext>
            </a:extLst>
          </p:cNvPr>
          <p:cNvSpPr>
            <a:spLocks/>
          </p:cNvSpPr>
          <p:nvPr/>
        </p:nvSpPr>
        <p:spPr>
          <a:xfrm>
            <a:off x="9728506" y="1154855"/>
            <a:ext cx="1691640" cy="777240"/>
          </a:xfrm>
          <a:prstGeom prst="rect">
            <a:avLst/>
          </a:prstGeom>
          <a:solidFill>
            <a:scrgbClr r="0" g="0" b="0">
              <a:alpha val="0"/>
            </a:scrgbClr>
          </a:solid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7780" rIns="0" bIns="0" rtlCol="0" anchor="t">
            <a:normAutofit/>
          </a:bodyPr>
          <a:lstStyle/>
          <a:p>
            <a:pPr marL="0" marR="0" indent="0" defTabSz="914400" eaLnBrk="1" fontAlgn="auto" latinLnBrk="0" hangingPunct="1">
              <a:lnSpc>
                <a:spcPts val="900"/>
              </a:lnSpc>
              <a:buClrTx/>
              <a:buSzTx/>
              <a:buFontTx/>
              <a:buNone/>
              <a:tabLst/>
            </a:pPr>
            <a:endParaRPr kumimoji="0" lang="en-US" sz="550" b="0" i="0" u="none" strike="noStrike" kern="0" cap="none" normalizeH="0" baseline="0" noProof="0" dirty="0">
              <a:ln>
                <a:noFill/>
              </a:ln>
              <a:effectLst/>
              <a:uLnTx/>
              <a:uFillTx/>
              <a:latin typeface="Bosch Office Sans"/>
              <a:ea typeface="+mn-ea"/>
              <a:cs typeface="+mn-cs"/>
            </a:endParaRPr>
          </a:p>
        </p:txBody>
      </p:sp>
      <p:pic>
        <p:nvPicPr>
          <p:cNvPr id="30" name="Picture 907">
            <a:extLst>
              <a:ext uri="{FF2B5EF4-FFF2-40B4-BE49-F238E27FC236}">
                <a16:creationId xmlns:a16="http://schemas.microsoft.com/office/drawing/2014/main" id="{D71F4CA4-15A7-C966-63F7-022F44664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395" y="1680562"/>
            <a:ext cx="4100822" cy="2671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 name="Text Box 908">
            <a:extLst>
              <a:ext uri="{FF2B5EF4-FFF2-40B4-BE49-F238E27FC236}">
                <a16:creationId xmlns:a16="http://schemas.microsoft.com/office/drawing/2014/main" id="{5DE11D5B-A0CF-BDA0-110A-6AB438445F75}"/>
              </a:ext>
            </a:extLst>
          </p:cNvPr>
          <p:cNvSpPr txBox="1">
            <a:spLocks noChangeArrowheads="1"/>
          </p:cNvSpPr>
          <p:nvPr/>
        </p:nvSpPr>
        <p:spPr bwMode="auto">
          <a:xfrm>
            <a:off x="7285346" y="3394615"/>
            <a:ext cx="194675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XML schema (.</a:t>
            </a:r>
            <a:r>
              <a:rPr lang="en-US" altLang="en-US" sz="1600" dirty="0" err="1"/>
              <a:t>xsd</a:t>
            </a:r>
            <a:r>
              <a:rPr lang="en-US" altLang="en-US" sz="1600" dirty="0"/>
              <a:t>)</a:t>
            </a:r>
          </a:p>
          <a:p>
            <a:pPr eaLnBrk="1" hangingPunct="1"/>
            <a:r>
              <a:rPr lang="en-US" altLang="en-US" sz="1600" dirty="0"/>
              <a:t>defined by the</a:t>
            </a:r>
          </a:p>
          <a:p>
            <a:pPr eaLnBrk="1" hangingPunct="1"/>
            <a:r>
              <a:rPr lang="en-US" altLang="en-US" sz="1600" dirty="0"/>
              <a:t>FMI specification</a:t>
            </a:r>
          </a:p>
        </p:txBody>
      </p:sp>
      <p:sp>
        <p:nvSpPr>
          <p:cNvPr id="32" name="Flowchart: Process 4453">
            <a:extLst>
              <a:ext uri="{FF2B5EF4-FFF2-40B4-BE49-F238E27FC236}">
                <a16:creationId xmlns:a16="http://schemas.microsoft.com/office/drawing/2014/main" id="{0D72A2D5-B0B0-D657-3FFB-DB0528B0E831}"/>
              </a:ext>
            </a:extLst>
          </p:cNvPr>
          <p:cNvSpPr/>
          <p:nvPr/>
        </p:nvSpPr>
        <p:spPr>
          <a:xfrm>
            <a:off x="3461340" y="5000124"/>
            <a:ext cx="6680053" cy="1259001"/>
          </a:xfrm>
          <a:prstGeom prst="flowChartProcess">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indent="0" algn="r" defTabSz="914400" eaLnBrk="1" fontAlgn="auto" latinLnBrk="0" hangingPunct="1">
              <a:lnSpc>
                <a:spcPct val="100000"/>
              </a:lnSpc>
              <a:spcBef>
                <a:spcPts val="0"/>
              </a:spcBef>
              <a:spcAft>
                <a:spcPts val="0"/>
              </a:spcAft>
              <a:buClrTx/>
              <a:buSzTx/>
              <a:buFontTx/>
              <a:buNone/>
              <a:tabLst/>
            </a:pPr>
            <a:r>
              <a:rPr kumimoji="0" lang="en-US" sz="6600" b="1" i="0" u="none" strike="noStrike" kern="0" cap="none" spc="0" normalizeH="0" baseline="0" noProof="0" dirty="0">
                <a:ln>
                  <a:noFill/>
                </a:ln>
                <a:solidFill>
                  <a:schemeClr val="bg1"/>
                </a:solidFill>
                <a:effectLst/>
                <a:uLnTx/>
                <a:uFillTx/>
                <a:latin typeface="Bosch Office Sans"/>
                <a:ea typeface="+mn-ea"/>
                <a:cs typeface="+mn-cs"/>
              </a:rPr>
              <a:t>.</a:t>
            </a:r>
            <a:r>
              <a:rPr kumimoji="0" lang="en-US" sz="6600" b="1" i="0" u="none" strike="noStrike" kern="0" cap="none" spc="0" normalizeH="0" baseline="0" noProof="0" dirty="0" err="1">
                <a:ln>
                  <a:noFill/>
                </a:ln>
                <a:solidFill>
                  <a:schemeClr val="bg1"/>
                </a:solidFill>
                <a:effectLst/>
                <a:uLnTx/>
                <a:uFillTx/>
                <a:latin typeface="Bosch Office Sans"/>
                <a:ea typeface="+mn-ea"/>
                <a:cs typeface="+mn-cs"/>
              </a:rPr>
              <a:t>fmu</a:t>
            </a:r>
            <a:endParaRPr kumimoji="0" lang="en-US" sz="6600" b="1" i="0" u="none" strike="noStrike" kern="0" cap="none" spc="0" normalizeH="0" baseline="0" noProof="0" dirty="0">
              <a:ln>
                <a:noFill/>
              </a:ln>
              <a:solidFill>
                <a:schemeClr val="bg1"/>
              </a:solidFill>
              <a:effectLst/>
              <a:uLnTx/>
              <a:uFillTx/>
              <a:latin typeface="Bosch Office Sans"/>
              <a:ea typeface="+mn-ea"/>
              <a:cs typeface="+mn-cs"/>
            </a:endParaRPr>
          </a:p>
        </p:txBody>
      </p:sp>
      <p:sp>
        <p:nvSpPr>
          <p:cNvPr id="33" name="Rectangle 4451">
            <a:extLst>
              <a:ext uri="{FF2B5EF4-FFF2-40B4-BE49-F238E27FC236}">
                <a16:creationId xmlns:a16="http://schemas.microsoft.com/office/drawing/2014/main" id="{2F27D796-7E47-5595-7A8E-6DE5CC4B9703}"/>
              </a:ext>
            </a:extLst>
          </p:cNvPr>
          <p:cNvSpPr/>
          <p:nvPr/>
        </p:nvSpPr>
        <p:spPr>
          <a:xfrm>
            <a:off x="3675405" y="5222180"/>
            <a:ext cx="1110954" cy="675127"/>
          </a:xfrm>
          <a:prstGeom prst="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latin typeface="Bosch Office Sans"/>
                <a:ea typeface="+mn-ea"/>
                <a:cs typeface="+mn-cs"/>
              </a:rPr>
              <a:t>model.dll</a:t>
            </a:r>
          </a:p>
        </p:txBody>
      </p:sp>
      <p:sp>
        <p:nvSpPr>
          <p:cNvPr id="34" name="Rectangle 934">
            <a:extLst>
              <a:ext uri="{FF2B5EF4-FFF2-40B4-BE49-F238E27FC236}">
                <a16:creationId xmlns:a16="http://schemas.microsoft.com/office/drawing/2014/main" id="{9D09EBAD-D01F-24FF-ED8F-3BB40976AFBF}"/>
              </a:ext>
            </a:extLst>
          </p:cNvPr>
          <p:cNvSpPr/>
          <p:nvPr/>
        </p:nvSpPr>
        <p:spPr>
          <a:xfrm>
            <a:off x="1270402" y="5222180"/>
            <a:ext cx="1110954" cy="675127"/>
          </a:xfrm>
          <a:prstGeom prst="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sz="1600" kern="0" dirty="0">
                <a:solidFill>
                  <a:srgbClr val="000000"/>
                </a:solidFill>
                <a:latin typeface="Bosch Office Sans"/>
              </a:rPr>
              <a:t>S</a:t>
            </a:r>
            <a:r>
              <a:rPr kumimoji="0" lang="en-US" sz="1600" b="0" i="0" u="none" strike="noStrike" kern="0" cap="none" spc="0" normalizeH="0" baseline="0" noProof="0" dirty="0" err="1">
                <a:ln>
                  <a:noFill/>
                </a:ln>
                <a:solidFill>
                  <a:srgbClr val="000000"/>
                </a:solidFill>
                <a:effectLst/>
                <a:uLnTx/>
                <a:uFillTx/>
                <a:latin typeface="Bosch Office Sans"/>
              </a:rPr>
              <a:t>olver</a:t>
            </a:r>
            <a:endParaRPr kumimoji="0" lang="en-US" sz="1600" b="0" i="0" u="none" strike="noStrike" kern="0" cap="none" spc="0" normalizeH="0" baseline="0" noProof="0" dirty="0">
              <a:ln>
                <a:noFill/>
              </a:ln>
              <a:solidFill>
                <a:srgbClr val="000000"/>
              </a:solidFill>
              <a:effectLst/>
              <a:uLnTx/>
              <a:uFillTx/>
              <a:latin typeface="Bosch Office Sans"/>
            </a:endParaRPr>
          </a:p>
        </p:txBody>
      </p:sp>
      <p:sp>
        <p:nvSpPr>
          <p:cNvPr id="35" name="Rectangle 935">
            <a:extLst>
              <a:ext uri="{FF2B5EF4-FFF2-40B4-BE49-F238E27FC236}">
                <a16:creationId xmlns:a16="http://schemas.microsoft.com/office/drawing/2014/main" id="{C08ED72F-B5E2-6050-E738-2AF85418DF4E}"/>
              </a:ext>
            </a:extLst>
          </p:cNvPr>
          <p:cNvSpPr/>
          <p:nvPr/>
        </p:nvSpPr>
        <p:spPr>
          <a:xfrm>
            <a:off x="1270402" y="3867991"/>
            <a:ext cx="1110954" cy="675127"/>
          </a:xfrm>
          <a:prstGeom prst="rec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latin typeface="Bosch Office Sans"/>
                <a:ea typeface="+mn-ea"/>
                <a:cs typeface="+mn-cs"/>
              </a:rPr>
              <a:t>GUI</a:t>
            </a:r>
          </a:p>
        </p:txBody>
      </p:sp>
      <p:cxnSp>
        <p:nvCxnSpPr>
          <p:cNvPr id="37" name="Straight Arrow Connector 4456">
            <a:extLst>
              <a:ext uri="{FF2B5EF4-FFF2-40B4-BE49-F238E27FC236}">
                <a16:creationId xmlns:a16="http://schemas.microsoft.com/office/drawing/2014/main" id="{83F7FA9F-CB8C-CFCE-39AE-8C73033693CC}"/>
              </a:ext>
            </a:extLst>
          </p:cNvPr>
          <p:cNvCxnSpPr>
            <a:stCxn id="35" idx="2"/>
            <a:endCxn id="34" idx="0"/>
          </p:cNvCxnSpPr>
          <p:nvPr/>
        </p:nvCxnSpPr>
        <p:spPr>
          <a:xfrm>
            <a:off x="1825879" y="4543118"/>
            <a:ext cx="0" cy="67906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4458">
            <a:extLst>
              <a:ext uri="{FF2B5EF4-FFF2-40B4-BE49-F238E27FC236}">
                <a16:creationId xmlns:a16="http://schemas.microsoft.com/office/drawing/2014/main" id="{7DB97529-43AE-30D8-5CF4-D5A6186BC8A8}"/>
              </a:ext>
            </a:extLst>
          </p:cNvPr>
          <p:cNvCxnSpPr>
            <a:stCxn id="34" idx="3"/>
            <a:endCxn id="33" idx="1"/>
          </p:cNvCxnSpPr>
          <p:nvPr/>
        </p:nvCxnSpPr>
        <p:spPr>
          <a:xfrm>
            <a:off x="2381356" y="5559744"/>
            <a:ext cx="1294049"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Elbow Connector 4462">
            <a:extLst>
              <a:ext uri="{FF2B5EF4-FFF2-40B4-BE49-F238E27FC236}">
                <a16:creationId xmlns:a16="http://schemas.microsoft.com/office/drawing/2014/main" id="{7BA89A88-1A16-CF72-4FEB-02DFDB6E679C}"/>
              </a:ext>
            </a:extLst>
          </p:cNvPr>
          <p:cNvCxnSpPr>
            <a:stCxn id="45" idx="0"/>
            <a:endCxn id="35" idx="3"/>
          </p:cNvCxnSpPr>
          <p:nvPr/>
        </p:nvCxnSpPr>
        <p:spPr>
          <a:xfrm rot="16200000" flipV="1">
            <a:off x="3891267" y="2695645"/>
            <a:ext cx="1016625" cy="4036445"/>
          </a:xfrm>
          <a:prstGeom prst="bentConnector2">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4464">
            <a:extLst>
              <a:ext uri="{FF2B5EF4-FFF2-40B4-BE49-F238E27FC236}">
                <a16:creationId xmlns:a16="http://schemas.microsoft.com/office/drawing/2014/main" id="{4B2D8D0F-BC01-E379-B662-98BCD2D6180A}"/>
              </a:ext>
            </a:extLst>
          </p:cNvPr>
          <p:cNvSpPr txBox="1"/>
          <p:nvPr/>
        </p:nvSpPr>
        <p:spPr>
          <a:xfrm>
            <a:off x="4207140" y="4185235"/>
            <a:ext cx="774251" cy="294953"/>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&lt;&lt;read&gt;&gt;</a:t>
            </a:r>
          </a:p>
        </p:txBody>
      </p:sp>
      <p:sp>
        <p:nvSpPr>
          <p:cNvPr id="41" name="TextBox 947">
            <a:extLst>
              <a:ext uri="{FF2B5EF4-FFF2-40B4-BE49-F238E27FC236}">
                <a16:creationId xmlns:a16="http://schemas.microsoft.com/office/drawing/2014/main" id="{1B05F554-86D4-336D-2CF7-0459AC42B5C5}"/>
              </a:ext>
            </a:extLst>
          </p:cNvPr>
          <p:cNvSpPr txBox="1"/>
          <p:nvPr/>
        </p:nvSpPr>
        <p:spPr>
          <a:xfrm>
            <a:off x="872092" y="4705171"/>
            <a:ext cx="953786" cy="294953"/>
          </a:xfrm>
          <a:prstGeom prst="rect">
            <a:avLst/>
          </a:prstGeom>
          <a:noFill/>
        </p:spPr>
        <p:txBody>
          <a:bodyPr wrap="none" lIns="0" tIns="0" rIns="0" bIns="0" rtlCol="0">
            <a:spAutoFit/>
          </a:bodyPr>
          <a:lstStyle/>
          <a:p>
            <a:pPr marR="0" algn="r"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&lt;&lt;control&gt;&gt;</a:t>
            </a:r>
          </a:p>
        </p:txBody>
      </p:sp>
      <p:sp>
        <p:nvSpPr>
          <p:cNvPr id="42" name="TextBox 948">
            <a:extLst>
              <a:ext uri="{FF2B5EF4-FFF2-40B4-BE49-F238E27FC236}">
                <a16:creationId xmlns:a16="http://schemas.microsoft.com/office/drawing/2014/main" id="{7384BBD2-E135-3A1F-6422-940E527F0549}"/>
              </a:ext>
            </a:extLst>
          </p:cNvPr>
          <p:cNvSpPr txBox="1"/>
          <p:nvPr/>
        </p:nvSpPr>
        <p:spPr>
          <a:xfrm>
            <a:off x="2531032" y="5512873"/>
            <a:ext cx="674865" cy="294953"/>
          </a:xfrm>
          <a:prstGeom prst="rect">
            <a:avLst/>
          </a:prstGeom>
          <a:noFill/>
        </p:spPr>
        <p:txBody>
          <a:bodyPr wrap="none" lIns="0" tIns="0" rIns="0" bIns="0" rtlCol="0">
            <a:spAutoFit/>
          </a:bodyPr>
          <a:lstStyle/>
          <a:p>
            <a:pPr marR="0" algn="ctr"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&lt;&lt;run&gt;&gt;</a:t>
            </a:r>
          </a:p>
        </p:txBody>
      </p:sp>
      <p:sp>
        <p:nvSpPr>
          <p:cNvPr id="43" name="TextBox 949">
            <a:extLst>
              <a:ext uri="{FF2B5EF4-FFF2-40B4-BE49-F238E27FC236}">
                <a16:creationId xmlns:a16="http://schemas.microsoft.com/office/drawing/2014/main" id="{88A88EB3-336A-8004-AD98-EF3D31FE3783}"/>
              </a:ext>
            </a:extLst>
          </p:cNvPr>
          <p:cNvSpPr txBox="1"/>
          <p:nvPr/>
        </p:nvSpPr>
        <p:spPr>
          <a:xfrm>
            <a:off x="3148898" y="5290697"/>
            <a:ext cx="269304" cy="294953"/>
          </a:xfrm>
          <a:prstGeom prst="rect">
            <a:avLst/>
          </a:prstGeom>
          <a:noFill/>
        </p:spPr>
        <p:txBody>
          <a:bodyPr wrap="none" lIns="0" tIns="0" rIns="0" bIns="0" rtlCol="0">
            <a:spAutoFit/>
          </a:bodyPr>
          <a:lstStyle/>
          <a:p>
            <a:pPr marR="0" algn="ctr" defTabSz="914400" eaLnBrk="1" fontAlgn="auto" latinLnBrk="0" hangingPunct="1">
              <a:lnSpc>
                <a:spcPts val="2300"/>
              </a:lnSpc>
              <a:spcBef>
                <a:spcPts val="500"/>
              </a:spcBef>
              <a:spcAft>
                <a:spcPts val="0"/>
              </a:spcAft>
              <a:buClrTx/>
              <a:buSzTx/>
              <a:buFontTx/>
              <a:buNone/>
              <a:tabLst/>
            </a:pPr>
            <a:r>
              <a:rPr lang="en-US" sz="1400" kern="0" dirty="0">
                <a:solidFill>
                  <a:srgbClr val="000000"/>
                </a:solidFill>
              </a:rPr>
              <a:t>1..*</a:t>
            </a:r>
            <a:endParaRPr kumimoji="0" lang="en-US" sz="1400" b="0" i="0" u="none" strike="noStrike" kern="0" cap="none" spc="0" normalizeH="0" baseline="0" noProof="0" dirty="0">
              <a:ln>
                <a:noFill/>
              </a:ln>
              <a:solidFill>
                <a:srgbClr val="000000"/>
              </a:solidFill>
              <a:effectLst/>
              <a:uLnTx/>
              <a:uFillTx/>
            </a:endParaRPr>
          </a:p>
        </p:txBody>
      </p:sp>
      <p:cxnSp>
        <p:nvCxnSpPr>
          <p:cNvPr id="44" name="Straight Arrow Connector 4466">
            <a:extLst>
              <a:ext uri="{FF2B5EF4-FFF2-40B4-BE49-F238E27FC236}">
                <a16:creationId xmlns:a16="http://schemas.microsoft.com/office/drawing/2014/main" id="{9E808829-C1BD-2ACC-DB15-E0C4D5CAFB03}"/>
              </a:ext>
            </a:extLst>
          </p:cNvPr>
          <p:cNvCxnSpPr/>
          <p:nvPr/>
        </p:nvCxnSpPr>
        <p:spPr>
          <a:xfrm flipV="1">
            <a:off x="6417802" y="4351818"/>
            <a:ext cx="1618204" cy="129385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Flowchart: Document 4452">
            <a:extLst>
              <a:ext uri="{FF2B5EF4-FFF2-40B4-BE49-F238E27FC236}">
                <a16:creationId xmlns:a16="http://schemas.microsoft.com/office/drawing/2014/main" id="{60E2676C-ED66-8F5B-6A66-6454E145EC7B}"/>
              </a:ext>
            </a:extLst>
          </p:cNvPr>
          <p:cNvSpPr/>
          <p:nvPr/>
        </p:nvSpPr>
        <p:spPr>
          <a:xfrm>
            <a:off x="5281210" y="5222180"/>
            <a:ext cx="2273182" cy="876339"/>
          </a:xfrm>
          <a:prstGeom prst="flowChartDocument">
            <a:avLst/>
          </a:prstGeom>
          <a:solidFill>
            <a:schemeClr val="accent6">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600" b="0" i="0" u="none" strike="noStrike" kern="0" cap="none" spc="0" normalizeH="0" baseline="0" noProof="0" dirty="0">
                <a:ln>
                  <a:noFill/>
                </a:ln>
                <a:solidFill>
                  <a:srgbClr val="000000"/>
                </a:solidFill>
                <a:effectLst/>
                <a:uLnTx/>
                <a:uFillTx/>
                <a:latin typeface="Bosch Office Sans"/>
                <a:ea typeface="+mn-ea"/>
                <a:cs typeface="+mn-cs"/>
              </a:rPr>
              <a:t>modelDescription.xml</a:t>
            </a:r>
          </a:p>
        </p:txBody>
      </p:sp>
      <p:sp>
        <p:nvSpPr>
          <p:cNvPr id="46" name="TextBox 953">
            <a:extLst>
              <a:ext uri="{FF2B5EF4-FFF2-40B4-BE49-F238E27FC236}">
                <a16:creationId xmlns:a16="http://schemas.microsoft.com/office/drawing/2014/main" id="{3A20C1EC-4158-9FAC-3CD1-D1781085A460}"/>
              </a:ext>
            </a:extLst>
          </p:cNvPr>
          <p:cNvSpPr txBox="1"/>
          <p:nvPr/>
        </p:nvSpPr>
        <p:spPr>
          <a:xfrm>
            <a:off x="7854213" y="4497634"/>
            <a:ext cx="1261564" cy="262059"/>
          </a:xfrm>
          <a:prstGeom prst="rect">
            <a:avLst/>
          </a:prstGeom>
          <a:noFill/>
        </p:spPr>
        <p:txBody>
          <a:bodyPr wrap="none" lIns="0" tIns="0" rIns="0" bIns="0" rtlCol="0">
            <a:spAutoFit/>
          </a:bodyPr>
          <a:lstStyle/>
          <a:p>
            <a:pPr marR="0" defTabSz="914400" eaLnBrk="1" fontAlgn="auto" latinLnBrk="0" hangingPunct="1">
              <a:lnSpc>
                <a:spcPts val="2300"/>
              </a:lnSpc>
              <a:spcBef>
                <a:spcPts val="50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rPr>
              <a:t>&lt;&lt;references&gt;&gt;</a:t>
            </a:r>
          </a:p>
        </p:txBody>
      </p:sp>
      <p:sp>
        <p:nvSpPr>
          <p:cNvPr id="47" name="Rectangle 4469">
            <a:extLst>
              <a:ext uri="{FF2B5EF4-FFF2-40B4-BE49-F238E27FC236}">
                <a16:creationId xmlns:a16="http://schemas.microsoft.com/office/drawing/2014/main" id="{2D97AD1F-331B-FB62-4D0E-913EC9E0A464}"/>
              </a:ext>
            </a:extLst>
          </p:cNvPr>
          <p:cNvSpPr/>
          <p:nvPr/>
        </p:nvSpPr>
        <p:spPr>
          <a:xfrm>
            <a:off x="7688478" y="5913853"/>
            <a:ext cx="2452915" cy="338554"/>
          </a:xfrm>
          <a:prstGeom prst="rect">
            <a:avLst/>
          </a:prstGeom>
        </p:spPr>
        <p:txBody>
          <a:bodyPr wrap="none">
            <a:spAutoFit/>
          </a:bodyPr>
          <a:lstStyle/>
          <a:p>
            <a:pPr algn="r"/>
            <a:r>
              <a:rPr lang="en-GB" dirty="0">
                <a:solidFill>
                  <a:schemeClr val="bg1"/>
                </a:solidFill>
              </a:rPr>
              <a:t>Functional Mock-up Unit </a:t>
            </a:r>
            <a:endParaRPr lang="en-US" dirty="0">
              <a:solidFill>
                <a:schemeClr val="bg1"/>
              </a:solidFill>
            </a:endParaRPr>
          </a:p>
        </p:txBody>
      </p:sp>
      <p:grpSp>
        <p:nvGrpSpPr>
          <p:cNvPr id="48" name="Group 9">
            <a:extLst>
              <a:ext uri="{FF2B5EF4-FFF2-40B4-BE49-F238E27FC236}">
                <a16:creationId xmlns:a16="http://schemas.microsoft.com/office/drawing/2014/main" id="{F6E390C0-38AD-C3A4-D338-64CEB54526B3}"/>
              </a:ext>
            </a:extLst>
          </p:cNvPr>
          <p:cNvGrpSpPr/>
          <p:nvPr/>
        </p:nvGrpSpPr>
        <p:grpSpPr>
          <a:xfrm>
            <a:off x="3191977" y="2744835"/>
            <a:ext cx="2948473" cy="1116247"/>
            <a:chOff x="427990" y="2276290"/>
            <a:chExt cx="5447073" cy="1985629"/>
          </a:xfrm>
        </p:grpSpPr>
        <p:grpSp>
          <p:nvGrpSpPr>
            <p:cNvPr id="49" name="Group 10">
              <a:extLst>
                <a:ext uri="{FF2B5EF4-FFF2-40B4-BE49-F238E27FC236}">
                  <a16:creationId xmlns:a16="http://schemas.microsoft.com/office/drawing/2014/main" id="{E7A25970-4427-F23D-4062-7415F26EB26B}"/>
                </a:ext>
              </a:extLst>
            </p:cNvPr>
            <p:cNvGrpSpPr/>
            <p:nvPr/>
          </p:nvGrpSpPr>
          <p:grpSpPr>
            <a:xfrm>
              <a:off x="427990" y="2998269"/>
              <a:ext cx="2613228" cy="1263650"/>
              <a:chOff x="554990" y="2605006"/>
              <a:chExt cx="2613228" cy="1263650"/>
            </a:xfrm>
          </p:grpSpPr>
          <p:grpSp>
            <p:nvGrpSpPr>
              <p:cNvPr id="62" name="Group 23">
                <a:extLst>
                  <a:ext uri="{FF2B5EF4-FFF2-40B4-BE49-F238E27FC236}">
                    <a16:creationId xmlns:a16="http://schemas.microsoft.com/office/drawing/2014/main" id="{A8A2EAC5-A00B-1F42-B7A0-ED40EFE36B30}"/>
                  </a:ext>
                </a:extLst>
              </p:cNvPr>
              <p:cNvGrpSpPr/>
              <p:nvPr/>
            </p:nvGrpSpPr>
            <p:grpSpPr>
              <a:xfrm>
                <a:off x="1501235" y="2605006"/>
                <a:ext cx="1666983" cy="1263650"/>
                <a:chOff x="563538" y="1072470"/>
                <a:chExt cx="1666983" cy="1263650"/>
              </a:xfrm>
            </p:grpSpPr>
            <p:sp>
              <p:nvSpPr>
                <p:cNvPr id="64" name="Left Brace 25">
                  <a:extLst>
                    <a:ext uri="{FF2B5EF4-FFF2-40B4-BE49-F238E27FC236}">
                      <a16:creationId xmlns:a16="http://schemas.microsoft.com/office/drawing/2014/main" id="{F99EF040-F0AE-BF83-1CD9-1B46D4E2AF4E}"/>
                    </a:ext>
                  </a:extLst>
                </p:cNvPr>
                <p:cNvSpPr/>
                <p:nvPr/>
              </p:nvSpPr>
              <p:spPr>
                <a:xfrm>
                  <a:off x="563538" y="1075592"/>
                  <a:ext cx="257283" cy="1260528"/>
                </a:xfrm>
                <a:prstGeom prst="leftBrace">
                  <a:avLst/>
                </a:prstGeom>
                <a:solidFill>
                  <a:scrgbClr r="0" g="0" b="0">
                    <a:alpha val="0"/>
                  </a:scrgbClr>
                </a:solidFill>
                <a:ln>
                  <a:solidFill>
                    <a:srgbClr val="A80163"/>
                  </a:solidFill>
                </a:ln>
              </p:spPr>
              <p:style>
                <a:lnRef idx="1">
                  <a:srgbClr val="A80163"/>
                </a:lnRef>
                <a:fillRef idx="0">
                  <a:srgbClr val="A80163"/>
                </a:fillRef>
                <a:effectRef idx="0">
                  <a:srgbClr val="A80163"/>
                </a:effectRef>
                <a:fontRef idx="minor">
                  <a:schemeClr val="tx1"/>
                </a:fontRef>
              </p:style>
              <p:txBody>
                <a:bodyPr rtlCol="0" anchor="ctr"/>
                <a:lstStyle/>
                <a:p>
                  <a:pPr algn="ctr"/>
                  <a:endParaRPr lang="en-US"/>
                </a:p>
              </p:txBody>
            </p:sp>
            <p:pic>
              <p:nvPicPr>
                <p:cNvPr id="65" name="Picture 26">
                  <a:extLst>
                    <a:ext uri="{FF2B5EF4-FFF2-40B4-BE49-F238E27FC236}">
                      <a16:creationId xmlns:a16="http://schemas.microsoft.com/office/drawing/2014/main" id="{D51A585C-F409-6D06-2E48-07657B2DA9C0}"/>
                    </a:ext>
                  </a:extLst>
                </p:cNvPr>
                <p:cNvPicPr>
                  <a:picLocks noChangeAspect="1"/>
                </p:cNvPicPr>
                <p:nvPr/>
              </p:nvPicPr>
              <p:blipFill>
                <a:blip r:embed="rId3"/>
                <a:stretch>
                  <a:fillRect/>
                </a:stretch>
              </p:blipFill>
              <p:spPr>
                <a:xfrm>
                  <a:off x="820821" y="1072470"/>
                  <a:ext cx="1409700" cy="1257300"/>
                </a:xfrm>
                <a:prstGeom prst="rect">
                  <a:avLst/>
                </a:prstGeom>
              </p:spPr>
            </p:pic>
          </p:grpSp>
          <p:pic>
            <p:nvPicPr>
              <p:cNvPr id="63" name="Picture 24">
                <a:extLst>
                  <a:ext uri="{FF2B5EF4-FFF2-40B4-BE49-F238E27FC236}">
                    <a16:creationId xmlns:a16="http://schemas.microsoft.com/office/drawing/2014/main" id="{4FFA79E2-2104-BD39-456C-525CD4F9DCB5}"/>
                  </a:ext>
                </a:extLst>
              </p:cNvPr>
              <p:cNvPicPr>
                <a:picLocks noChangeAspect="1"/>
              </p:cNvPicPr>
              <p:nvPr/>
            </p:nvPicPr>
            <p:blipFill>
              <a:blip r:embed="rId4"/>
              <a:stretch>
                <a:fillRect/>
              </a:stretch>
            </p:blipFill>
            <p:spPr>
              <a:xfrm>
                <a:off x="554990" y="3113006"/>
                <a:ext cx="1000125" cy="247650"/>
              </a:xfrm>
              <a:prstGeom prst="rect">
                <a:avLst/>
              </a:prstGeom>
            </p:spPr>
          </p:pic>
        </p:grpSp>
        <p:grpSp>
          <p:nvGrpSpPr>
            <p:cNvPr id="50" name="Group 11">
              <a:extLst>
                <a:ext uri="{FF2B5EF4-FFF2-40B4-BE49-F238E27FC236}">
                  <a16:creationId xmlns:a16="http://schemas.microsoft.com/office/drawing/2014/main" id="{3101ADC2-6E9F-6099-258F-80EE81122EC1}"/>
                </a:ext>
              </a:extLst>
            </p:cNvPr>
            <p:cNvGrpSpPr/>
            <p:nvPr/>
          </p:nvGrpSpPr>
          <p:grpSpPr>
            <a:xfrm>
              <a:off x="3298501" y="2276290"/>
              <a:ext cx="2576562" cy="866775"/>
              <a:chOff x="3121392" y="1753534"/>
              <a:chExt cx="2576562" cy="866775"/>
            </a:xfrm>
          </p:grpSpPr>
          <p:pic>
            <p:nvPicPr>
              <p:cNvPr id="52" name="Picture 13">
                <a:extLst>
                  <a:ext uri="{FF2B5EF4-FFF2-40B4-BE49-F238E27FC236}">
                    <a16:creationId xmlns:a16="http://schemas.microsoft.com/office/drawing/2014/main" id="{DED58320-E412-B62F-AB2F-CE3ED8C1B0A4}"/>
                  </a:ext>
                </a:extLst>
              </p:cNvPr>
              <p:cNvPicPr>
                <a:picLocks noChangeAspect="1"/>
              </p:cNvPicPr>
              <p:nvPr/>
            </p:nvPicPr>
            <p:blipFill>
              <a:blip r:embed="rId5"/>
              <a:stretch>
                <a:fillRect/>
              </a:stretch>
            </p:blipFill>
            <p:spPr>
              <a:xfrm>
                <a:off x="3405815" y="1753534"/>
                <a:ext cx="847725" cy="866775"/>
              </a:xfrm>
              <a:prstGeom prst="rect">
                <a:avLst/>
              </a:prstGeom>
            </p:spPr>
          </p:pic>
          <p:sp>
            <p:nvSpPr>
              <p:cNvPr id="53" name="Left Brace 14">
                <a:extLst>
                  <a:ext uri="{FF2B5EF4-FFF2-40B4-BE49-F238E27FC236}">
                    <a16:creationId xmlns:a16="http://schemas.microsoft.com/office/drawing/2014/main" id="{B579634F-4E41-EC40-A3CE-228AF3A019DE}"/>
                  </a:ext>
                </a:extLst>
              </p:cNvPr>
              <p:cNvSpPr/>
              <p:nvPr/>
            </p:nvSpPr>
            <p:spPr>
              <a:xfrm>
                <a:off x="3121392" y="1760551"/>
                <a:ext cx="211585" cy="852739"/>
              </a:xfrm>
              <a:prstGeom prst="leftBrace">
                <a:avLst/>
              </a:prstGeom>
              <a:solidFill>
                <a:scrgbClr r="0" g="0" b="0">
                  <a:alpha val="0"/>
                </a:scrgbClr>
              </a:solidFill>
              <a:ln>
                <a:solidFill>
                  <a:srgbClr val="A80163"/>
                </a:solidFill>
              </a:ln>
            </p:spPr>
            <p:style>
              <a:lnRef idx="1">
                <a:srgbClr val="A80163"/>
              </a:lnRef>
              <a:fillRef idx="0">
                <a:srgbClr val="A80163"/>
              </a:fillRef>
              <a:effectRef idx="0">
                <a:srgbClr val="A80163"/>
              </a:effectRef>
              <a:fontRef idx="minor">
                <a:schemeClr val="tx1"/>
              </a:fontRef>
            </p:style>
            <p:txBody>
              <a:bodyPr rtlCol="0" anchor="ctr"/>
              <a:lstStyle/>
              <a:p>
                <a:pPr algn="ctr"/>
                <a:endParaRPr lang="en-US"/>
              </a:p>
            </p:txBody>
          </p:sp>
          <p:cxnSp>
            <p:nvCxnSpPr>
              <p:cNvPr id="54" name="Straight Connector 15">
                <a:extLst>
                  <a:ext uri="{FF2B5EF4-FFF2-40B4-BE49-F238E27FC236}">
                    <a16:creationId xmlns:a16="http://schemas.microsoft.com/office/drawing/2014/main" id="{C6E7FBFD-7D63-3B74-9420-11C5C5225955}"/>
                  </a:ext>
                </a:extLst>
              </p:cNvPr>
              <p:cNvCxnSpPr/>
              <p:nvPr/>
            </p:nvCxnSpPr>
            <p:spPr>
              <a:xfrm>
                <a:off x="4086754" y="1883708"/>
                <a:ext cx="582399" cy="1"/>
              </a:xfrm>
              <a:prstGeom prst="line">
                <a:avLst/>
              </a:prstGeom>
              <a:ln>
                <a:solidFill>
                  <a:srgbClr val="3D106C"/>
                </a:solidFill>
              </a:ln>
            </p:spPr>
            <p:style>
              <a:lnRef idx="1">
                <a:srgbClr val="A80163"/>
              </a:lnRef>
              <a:fillRef idx="0">
                <a:srgbClr val="A80163"/>
              </a:fillRef>
              <a:effectRef idx="0">
                <a:srgbClr val="A80163"/>
              </a:effectRef>
              <a:fontRef idx="minor">
                <a:schemeClr val="tx1"/>
              </a:fontRef>
            </p:style>
          </p:cxnSp>
          <p:cxnSp>
            <p:nvCxnSpPr>
              <p:cNvPr id="55" name="Straight Connector 16">
                <a:extLst>
                  <a:ext uri="{FF2B5EF4-FFF2-40B4-BE49-F238E27FC236}">
                    <a16:creationId xmlns:a16="http://schemas.microsoft.com/office/drawing/2014/main" id="{0A8620B7-5D8B-C51F-69D5-1D9F4E8E39D0}"/>
                  </a:ext>
                </a:extLst>
              </p:cNvPr>
              <p:cNvCxnSpPr/>
              <p:nvPr/>
            </p:nvCxnSpPr>
            <p:spPr>
              <a:xfrm>
                <a:off x="4086754" y="2286544"/>
                <a:ext cx="582399" cy="1"/>
              </a:xfrm>
              <a:prstGeom prst="line">
                <a:avLst/>
              </a:prstGeom>
              <a:ln>
                <a:solidFill>
                  <a:srgbClr val="3D106C"/>
                </a:solidFill>
              </a:ln>
            </p:spPr>
            <p:style>
              <a:lnRef idx="1">
                <a:srgbClr val="A80163"/>
              </a:lnRef>
              <a:fillRef idx="0">
                <a:srgbClr val="A80163"/>
              </a:fillRef>
              <a:effectRef idx="0">
                <a:srgbClr val="A80163"/>
              </a:effectRef>
              <a:fontRef idx="minor">
                <a:schemeClr val="tx1"/>
              </a:fontRef>
            </p:style>
          </p:cxnSp>
          <p:pic>
            <p:nvPicPr>
              <p:cNvPr id="56" name="Picture 17">
                <a:extLst>
                  <a:ext uri="{FF2B5EF4-FFF2-40B4-BE49-F238E27FC236}">
                    <a16:creationId xmlns:a16="http://schemas.microsoft.com/office/drawing/2014/main" id="{D5DD8AD5-4912-D1D8-60E8-F02436510A8A}"/>
                  </a:ext>
                </a:extLst>
              </p:cNvPr>
              <p:cNvPicPr>
                <a:picLocks noChangeAspect="1"/>
              </p:cNvPicPr>
              <p:nvPr/>
            </p:nvPicPr>
            <p:blipFill>
              <a:blip r:embed="rId6"/>
              <a:stretch>
                <a:fillRect/>
              </a:stretch>
            </p:blipFill>
            <p:spPr>
              <a:xfrm>
                <a:off x="4735929" y="2208949"/>
                <a:ext cx="962025" cy="190500"/>
              </a:xfrm>
              <a:prstGeom prst="rect">
                <a:avLst/>
              </a:prstGeom>
            </p:spPr>
          </p:pic>
          <p:pic>
            <p:nvPicPr>
              <p:cNvPr id="57" name="Picture 18">
                <a:extLst>
                  <a:ext uri="{FF2B5EF4-FFF2-40B4-BE49-F238E27FC236}">
                    <a16:creationId xmlns:a16="http://schemas.microsoft.com/office/drawing/2014/main" id="{ED281162-0C0B-BE55-7FA1-EC938FA94DF8}"/>
                  </a:ext>
                </a:extLst>
              </p:cNvPr>
              <p:cNvPicPr>
                <a:picLocks noChangeAspect="1"/>
              </p:cNvPicPr>
              <p:nvPr/>
            </p:nvPicPr>
            <p:blipFill>
              <a:blip r:embed="rId7"/>
              <a:stretch>
                <a:fillRect/>
              </a:stretch>
            </p:blipFill>
            <p:spPr>
              <a:xfrm>
                <a:off x="4735929" y="1994043"/>
                <a:ext cx="876300" cy="209550"/>
              </a:xfrm>
              <a:prstGeom prst="rect">
                <a:avLst/>
              </a:prstGeom>
            </p:spPr>
          </p:pic>
          <p:cxnSp>
            <p:nvCxnSpPr>
              <p:cNvPr id="58" name="Straight Connector 19">
                <a:extLst>
                  <a:ext uri="{FF2B5EF4-FFF2-40B4-BE49-F238E27FC236}">
                    <a16:creationId xmlns:a16="http://schemas.microsoft.com/office/drawing/2014/main" id="{2D352E6B-B9F0-5B36-DDF5-0E91934DBA91}"/>
                  </a:ext>
                </a:extLst>
              </p:cNvPr>
              <p:cNvCxnSpPr/>
              <p:nvPr/>
            </p:nvCxnSpPr>
            <p:spPr>
              <a:xfrm>
                <a:off x="4086754" y="2085126"/>
                <a:ext cx="582399" cy="1"/>
              </a:xfrm>
              <a:prstGeom prst="line">
                <a:avLst/>
              </a:prstGeom>
              <a:ln>
                <a:solidFill>
                  <a:srgbClr val="3D106C"/>
                </a:solidFill>
              </a:ln>
            </p:spPr>
            <p:style>
              <a:lnRef idx="1">
                <a:srgbClr val="A80163"/>
              </a:lnRef>
              <a:fillRef idx="0">
                <a:srgbClr val="A80163"/>
              </a:fillRef>
              <a:effectRef idx="0">
                <a:srgbClr val="A80163"/>
              </a:effectRef>
              <a:fontRef idx="minor">
                <a:schemeClr val="tx1"/>
              </a:fontRef>
            </p:style>
          </p:cxnSp>
          <p:cxnSp>
            <p:nvCxnSpPr>
              <p:cNvPr id="59" name="Straight Connector 20">
                <a:extLst>
                  <a:ext uri="{FF2B5EF4-FFF2-40B4-BE49-F238E27FC236}">
                    <a16:creationId xmlns:a16="http://schemas.microsoft.com/office/drawing/2014/main" id="{810B21B5-6BD2-0FC5-50DD-E2825C8EDA5D}"/>
                  </a:ext>
                </a:extLst>
              </p:cNvPr>
              <p:cNvCxnSpPr/>
              <p:nvPr/>
            </p:nvCxnSpPr>
            <p:spPr>
              <a:xfrm>
                <a:off x="4086754" y="2487963"/>
                <a:ext cx="582399" cy="1"/>
              </a:xfrm>
              <a:prstGeom prst="line">
                <a:avLst/>
              </a:prstGeom>
              <a:ln>
                <a:solidFill>
                  <a:srgbClr val="3D106C"/>
                </a:solidFill>
              </a:ln>
            </p:spPr>
            <p:style>
              <a:lnRef idx="1">
                <a:srgbClr val="A80163"/>
              </a:lnRef>
              <a:fillRef idx="0">
                <a:srgbClr val="A80163"/>
              </a:fillRef>
              <a:effectRef idx="0">
                <a:srgbClr val="A80163"/>
              </a:effectRef>
              <a:fontRef idx="minor">
                <a:schemeClr val="tx1"/>
              </a:fontRef>
            </p:style>
          </p:cxnSp>
          <p:pic>
            <p:nvPicPr>
              <p:cNvPr id="60" name="Picture 21">
                <a:extLst>
                  <a:ext uri="{FF2B5EF4-FFF2-40B4-BE49-F238E27FC236}">
                    <a16:creationId xmlns:a16="http://schemas.microsoft.com/office/drawing/2014/main" id="{C528B359-667A-1193-5541-43D9BA52664D}"/>
                  </a:ext>
                </a:extLst>
              </p:cNvPr>
              <p:cNvPicPr>
                <a:picLocks noChangeAspect="1"/>
              </p:cNvPicPr>
              <p:nvPr/>
            </p:nvPicPr>
            <p:blipFill>
              <a:blip r:embed="rId6"/>
              <a:stretch>
                <a:fillRect/>
              </a:stretch>
            </p:blipFill>
            <p:spPr>
              <a:xfrm>
                <a:off x="4735929" y="2405010"/>
                <a:ext cx="962025" cy="190500"/>
              </a:xfrm>
              <a:prstGeom prst="rect">
                <a:avLst/>
              </a:prstGeom>
            </p:spPr>
          </p:pic>
          <p:pic>
            <p:nvPicPr>
              <p:cNvPr id="61" name="Picture 22">
                <a:extLst>
                  <a:ext uri="{FF2B5EF4-FFF2-40B4-BE49-F238E27FC236}">
                    <a16:creationId xmlns:a16="http://schemas.microsoft.com/office/drawing/2014/main" id="{0A86A5E5-565C-60D6-5074-6B146DF87126}"/>
                  </a:ext>
                </a:extLst>
              </p:cNvPr>
              <p:cNvPicPr>
                <a:picLocks noChangeAspect="1"/>
              </p:cNvPicPr>
              <p:nvPr/>
            </p:nvPicPr>
            <p:blipFill>
              <a:blip r:embed="rId7"/>
              <a:stretch>
                <a:fillRect/>
              </a:stretch>
            </p:blipFill>
            <p:spPr>
              <a:xfrm>
                <a:off x="4735929" y="1778933"/>
                <a:ext cx="876300" cy="209550"/>
              </a:xfrm>
              <a:prstGeom prst="rect">
                <a:avLst/>
              </a:prstGeom>
            </p:spPr>
          </p:pic>
        </p:grpSp>
        <p:cxnSp>
          <p:nvCxnSpPr>
            <p:cNvPr id="51" name="Straight Connector 12">
              <a:extLst>
                <a:ext uri="{FF2B5EF4-FFF2-40B4-BE49-F238E27FC236}">
                  <a16:creationId xmlns:a16="http://schemas.microsoft.com/office/drawing/2014/main" id="{3C57ABA2-220A-DDC3-181B-744BDFFF0291}"/>
                </a:ext>
              </a:extLst>
            </p:cNvPr>
            <p:cNvCxnSpPr>
              <a:endCxn id="53" idx="1"/>
            </p:cNvCxnSpPr>
            <p:nvPr/>
          </p:nvCxnSpPr>
          <p:spPr>
            <a:xfrm flipV="1">
              <a:off x="2336368" y="2709677"/>
              <a:ext cx="962133" cy="408589"/>
            </a:xfrm>
            <a:prstGeom prst="line">
              <a:avLst/>
            </a:prstGeom>
            <a:ln>
              <a:solidFill>
                <a:srgbClr val="A80163"/>
              </a:solidFill>
            </a:ln>
          </p:spPr>
          <p:style>
            <a:lnRef idx="1">
              <a:srgbClr val="A80163"/>
            </a:lnRef>
            <a:fillRef idx="0">
              <a:srgbClr val="A80163"/>
            </a:fillRef>
            <a:effectRef idx="0">
              <a:srgbClr val="A80163"/>
            </a:effectRef>
            <a:fontRef idx="minor">
              <a:schemeClr val="tx1"/>
            </a:fontRef>
          </p:style>
        </p:cxnSp>
      </p:grpSp>
    </p:spTree>
    <p:extLst>
      <p:ext uri="{BB962C8B-B14F-4D97-AF65-F5344CB8AC3E}">
        <p14:creationId xmlns:p14="http://schemas.microsoft.com/office/powerpoint/2010/main" val="147308417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STYLENAME" val="Bodystyle"/>
  <p:tag name="COLORSETGROUPCLASSNAME" val="ColorSetGroup4"/>
</p:tagLst>
</file>

<file path=ppt/tags/tag2.xml><?xml version="1.0" encoding="utf-8"?>
<p:tagLst xmlns:a="http://schemas.openxmlformats.org/drawingml/2006/main" xmlns:r="http://schemas.openxmlformats.org/officeDocument/2006/relationships" xmlns:p="http://schemas.openxmlformats.org/presentationml/2006/main">
  <p:tag name="STYLENAME" val="Bodystyle"/>
  <p:tag name="COLORSETGROUPCLASSNAME" val="ColorSetGroup4"/>
</p:tagLst>
</file>

<file path=ppt/theme/theme1.xml><?xml version="1.0" encoding="utf-8"?>
<a:theme xmlns:a="http://schemas.openxmlformats.org/drawingml/2006/main" name="Modelisar Template - HighRes">
  <a:themeElements>
    <a:clrScheme name="FMI Colors">
      <a:dk1>
        <a:srgbClr val="00376F"/>
      </a:dk1>
      <a:lt1>
        <a:srgbClr val="FFFFFF"/>
      </a:lt1>
      <a:dk2>
        <a:srgbClr val="00376F"/>
      </a:dk2>
      <a:lt2>
        <a:srgbClr val="00376F"/>
      </a:lt2>
      <a:accent1>
        <a:srgbClr val="E8450B"/>
      </a:accent1>
      <a:accent2>
        <a:srgbClr val="006BAB"/>
      </a:accent2>
      <a:accent3>
        <a:srgbClr val="0099D9"/>
      </a:accent3>
      <a:accent4>
        <a:srgbClr val="000000"/>
      </a:accent4>
      <a:accent5>
        <a:srgbClr val="E5E6E8"/>
      </a:accent5>
      <a:accent6>
        <a:srgbClr val="6A6C6E"/>
      </a:accent6>
      <a:hlink>
        <a:srgbClr val="AFB2B4"/>
      </a:hlink>
      <a:folHlink>
        <a:srgbClr val="006BAB"/>
      </a:folHlink>
    </a:clrScheme>
    <a:fontScheme name="Modelisar Template - Variant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arrow" w="med" len="med"/>
        </a:ln>
        <a:effectLst/>
      </a:spPr>
      <a:bodyPr vert="horz" wrap="square" lIns="90000" tIns="46800" rIns="36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de-DE" sz="1600" b="0" i="0" u="none" strike="noStrike" cap="none" normalizeH="0" baseline="0" smtClean="0">
            <a:ln>
              <a:noFill/>
            </a:ln>
            <a:solidFill>
              <a:srgbClr val="120C80"/>
            </a:solidFill>
            <a:effectLst/>
            <a:latin typeface="Arial" charset="0"/>
            <a:cs typeface="Arial" charset="0"/>
          </a:defRPr>
        </a:defPPr>
      </a:lstStyle>
    </a:spDef>
    <a:lnDef>
      <a:spPr bwMode="auto">
        <a:noFill/>
        <a:ln w="9525" cap="flat" cmpd="sng" algn="ctr">
          <a:solidFill>
            <a:schemeClr val="tx1"/>
          </a:solidFill>
          <a:prstDash val="solid"/>
          <a:round/>
          <a:headEnd type="none" w="med" len="med"/>
          <a:tailEnd type="arrow" w="med" len="med"/>
        </a:ln>
        <a:effectLst/>
      </a:spPr>
      <a:bodyPr/>
      <a:lstStyle/>
    </a:lnDef>
  </a:objectDefaults>
  <a:extraClrSchemeLst>
    <a:extraClrScheme>
      <a:clrScheme name="Modelisar Template - Variant3 1">
        <a:dk1>
          <a:srgbClr val="000000"/>
        </a:dk1>
        <a:lt1>
          <a:srgbClr val="FFFFFF"/>
        </a:lt1>
        <a:dk2>
          <a:srgbClr val="263F6A"/>
        </a:dk2>
        <a:lt2>
          <a:srgbClr val="3F9AC9"/>
        </a:lt2>
        <a:accent1>
          <a:srgbClr val="D2D4D6"/>
        </a:accent1>
        <a:accent2>
          <a:srgbClr val="76787A"/>
        </a:accent2>
        <a:accent3>
          <a:srgbClr val="FFFFFF"/>
        </a:accent3>
        <a:accent4>
          <a:srgbClr val="000000"/>
        </a:accent4>
        <a:accent5>
          <a:srgbClr val="E5E6E8"/>
        </a:accent5>
        <a:accent6>
          <a:srgbClr val="6A6C6E"/>
        </a:accent6>
        <a:hlink>
          <a:srgbClr val="AFB2B4"/>
        </a:hlink>
        <a:folHlink>
          <a:srgbClr val="DFE0E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MI_Slides_Template.potx" id="{DDA90B7E-EDEC-4FD0-B18D-1DE6322ED5AA}" vid="{215188B0-EEDC-497C-AD67-C5A97F035758}"/>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5FCAD8E6222F478CF98AE6458717E4" ma:contentTypeVersion="0" ma:contentTypeDescription="Create a new document." ma:contentTypeScope="" ma:versionID="ae4c969974cdc097ec4092e4953e579e">
  <xsd:schema xmlns:xsd="http://www.w3.org/2001/XMLSchema" xmlns:p="http://schemas.microsoft.com/office/2006/metadata/properties" targetNamespace="http://schemas.microsoft.com/office/2006/metadata/properties" ma:root="true" ma:fieldsID="9684e7e44b4b32ae9d4fdaa413507a5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DDF4F8-48B7-40A7-A044-30F13F7F87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605D1E8-C791-4C95-A083-CBF3AF871BEC}">
  <ds:schemaRefs>
    <ds:schemaRef ds:uri="http://purl.org/dc/term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2493</Words>
  <Application>Microsoft Office PowerPoint</Application>
  <PresentationFormat>Breitbild</PresentationFormat>
  <Paragraphs>488</Paragraphs>
  <Slides>33</Slides>
  <Notes>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33</vt:i4>
      </vt:variant>
    </vt:vector>
  </HeadingPairs>
  <TitlesOfParts>
    <vt:vector size="40" baseType="lpstr">
      <vt:lpstr>Arial</vt:lpstr>
      <vt:lpstr>Bosch Office Sans</vt:lpstr>
      <vt:lpstr>Calibri</vt:lpstr>
      <vt:lpstr>Courier New</vt:lpstr>
      <vt:lpstr>Wingdings</vt:lpstr>
      <vt:lpstr>Wingdings 3</vt:lpstr>
      <vt:lpstr>Modelisar Template - HighRes</vt:lpstr>
      <vt:lpstr>The Functional Mock-up Interface 3.0 Beginners’ Tutorial</vt:lpstr>
      <vt:lpstr> </vt:lpstr>
      <vt:lpstr>Fundamental idea</vt:lpstr>
      <vt:lpstr>Motivation</vt:lpstr>
      <vt:lpstr>History</vt:lpstr>
      <vt:lpstr>Modelica Association &amp; Tool Vendors</vt:lpstr>
      <vt:lpstr> </vt:lpstr>
      <vt:lpstr>The FMI standard</vt:lpstr>
      <vt:lpstr>FMU Structure and Content</vt:lpstr>
      <vt:lpstr>(Co-)Simulation of multiple FMUs</vt:lpstr>
      <vt:lpstr>FMU for Model Exchange vs. Co-Simulation</vt:lpstr>
      <vt:lpstr>FMI for Co-simulation Tool Wrapper Variant</vt:lpstr>
      <vt:lpstr>Limitations of FMI</vt:lpstr>
      <vt:lpstr>FMI 3.0: Main Improvements</vt:lpstr>
      <vt:lpstr>FMI 3.0: New Interface Type – Scheduled Execution</vt:lpstr>
      <vt:lpstr>PowerPoint-Präsentation</vt:lpstr>
      <vt:lpstr>PowerPoint-Präsentation</vt:lpstr>
      <vt:lpstr>Motivation</vt:lpstr>
      <vt:lpstr>FMI: Simpler „Plumbing“ for Simulation</vt:lpstr>
      <vt:lpstr>Motivation for FMI 3.0</vt:lpstr>
      <vt:lpstr>Models and model exchange along the “Design- Vee”</vt:lpstr>
      <vt:lpstr>FMI 3.0: New Data Types</vt:lpstr>
      <vt:lpstr>Array Variables (Vectors, Matrices, …)</vt:lpstr>
      <vt:lpstr>Terminals &amp; Icons</vt:lpstr>
      <vt:lpstr>FMI for Co-Simulation: Event Handling</vt:lpstr>
      <vt:lpstr>FMI for Co-Simulation: Intermediate Variable Access</vt:lpstr>
      <vt:lpstr>Clocks</vt:lpstr>
      <vt:lpstr>Clock Types</vt:lpstr>
      <vt:lpstr>Adjoint Derivatives</vt:lpstr>
      <vt:lpstr>Concept of Layered Standard</vt:lpstr>
      <vt:lpstr>Miscellaneous </vt:lpstr>
      <vt:lpstr>Roadmap &amp; Resources</vt:lpstr>
      <vt:lpstr>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FMI – Current Challenges, Trends and Developments</dc:title>
  <dc:creator>Andreas Junghanns</dc:creator>
  <cp:lastModifiedBy>Bertsch Christian (CR/ADX2.2)</cp:lastModifiedBy>
  <cp:revision>102</cp:revision>
  <dcterms:created xsi:type="dcterms:W3CDTF">2021-01-29T10:20:31Z</dcterms:created>
  <dcterms:modified xsi:type="dcterms:W3CDTF">2023-08-29T09:44:31Z</dcterms:modified>
</cp:coreProperties>
</file>